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7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1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17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9AF1A-BC8C-4B0C-BD53-4A9A98C173B0}" type="datetimeFigureOut">
              <a:rPr lang="en-US" smtClean="0"/>
              <a:t>7/12/2016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820DB-841C-4CB0-A644-952E35A47B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62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Speak to slide.</a:t>
            </a:r>
          </a:p>
        </p:txBody>
      </p:sp>
    </p:spTree>
    <p:extLst>
      <p:ext uri="{BB962C8B-B14F-4D97-AF65-F5344CB8AC3E}">
        <p14:creationId xmlns:p14="http://schemas.microsoft.com/office/powerpoint/2010/main" val="4237310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</a:rPr>
              <a:t>Speak to slide.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381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</a:rPr>
              <a:t>Speak to slide.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0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</a:rPr>
              <a:t>Speak to slide.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062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</a:rPr>
              <a:t>Speak to slide.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804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</a:rPr>
              <a:t>Speak to slide.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068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</a:rPr>
              <a:t>Speak to slide.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294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</a:rPr>
              <a:t>Speak to slide.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38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</a:rPr>
              <a:t>Speak to slide.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90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</a:rPr>
              <a:t>Speak to slide.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20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</a:rPr>
              <a:t>Speak to slide.</a:t>
            </a:r>
          </a:p>
        </p:txBody>
      </p:sp>
    </p:spTree>
    <p:extLst>
      <p:ext uri="{BB962C8B-B14F-4D97-AF65-F5344CB8AC3E}">
        <p14:creationId xmlns:p14="http://schemas.microsoft.com/office/powerpoint/2010/main" val="2879626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</a:rPr>
              <a:t>Speak to slide.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737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</a:rPr>
              <a:t>Speak to slide.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66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</a:rPr>
              <a:t>Speak to slide.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059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</a:rPr>
              <a:t>Speak to slide.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107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</a:rPr>
              <a:t>Speak to slide.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473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</a:rPr>
              <a:t>Speak to slide.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162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</a:rPr>
              <a:t>Speak to slide.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14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</a:rPr>
              <a:t>Speak to slide.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88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</a:rPr>
              <a:t>Speak to slide.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278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</a:rPr>
              <a:t>Speak to slide.</a:t>
            </a:r>
          </a:p>
        </p:txBody>
      </p:sp>
    </p:spTree>
    <p:extLst>
      <p:ext uri="{BB962C8B-B14F-4D97-AF65-F5344CB8AC3E}">
        <p14:creationId xmlns:p14="http://schemas.microsoft.com/office/powerpoint/2010/main" val="1370464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</a:rPr>
              <a:t>Speak to slide.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1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inkstockPhotos-200258139-0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080" y="-113516"/>
            <a:ext cx="9268270" cy="6985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854" y="525799"/>
            <a:ext cx="6381066" cy="125499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00266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854" y="1631803"/>
            <a:ext cx="6381066" cy="83718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02" y="3286475"/>
            <a:ext cx="2268884" cy="160625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25048" y="1586084"/>
            <a:ext cx="6028152" cy="45719"/>
          </a:xfrm>
          <a:prstGeom prst="rect">
            <a:avLst/>
          </a:prstGeom>
          <a:solidFill>
            <a:srgbClr val="505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25048" y="6625978"/>
            <a:ext cx="3980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baseline="30000" dirty="0" smtClean="0">
                <a:solidFill>
                  <a:srgbClr val="002663"/>
                </a:solidFill>
              </a:rPr>
              <a:t>2224 </a:t>
            </a:r>
            <a:r>
              <a:rPr lang="en-US" sz="1200" baseline="30000" dirty="0" err="1" smtClean="0">
                <a:solidFill>
                  <a:srgbClr val="002663"/>
                </a:solidFill>
              </a:rPr>
              <a:t>Sedwick</a:t>
            </a:r>
            <a:r>
              <a:rPr lang="en-US" sz="1200" baseline="30000" dirty="0" smtClean="0">
                <a:solidFill>
                  <a:srgbClr val="002663"/>
                </a:solidFill>
              </a:rPr>
              <a:t> Road Suite 102 Durham, NC 27713  ·   877.771.2582</a:t>
            </a:r>
          </a:p>
          <a:p>
            <a:pPr defTabSz="457200"/>
            <a:endParaRPr lang="en-US" sz="1200" dirty="0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59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A3BC-C831-E04A-85DC-A63779191A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38B89-F961-3548-8323-FB2B7378E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7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A3BC-C831-E04A-85DC-A63779191A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38B89-F961-3548-8323-FB2B7378E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13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A3BC-C831-E04A-85DC-A63779191A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38B89-F961-3548-8323-FB2B7378E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761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A3BC-C831-E04A-85DC-A63779191A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38B89-F961-3548-8323-FB2B7378E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652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A3BC-C831-E04A-85DC-A63779191A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38B89-F961-3548-8323-FB2B7378E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89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A3BC-C831-E04A-85DC-A63779191A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38B89-F961-3548-8323-FB2B7378E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84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A3BC-C831-E04A-85DC-A63779191A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38B89-F961-3548-8323-FB2B7378E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87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A3BC-C831-E04A-85DC-A63779191A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38B89-F961-3548-8323-FB2B7378E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7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lideBACKCTLC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58" y="0"/>
            <a:ext cx="279562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854" y="525799"/>
            <a:ext cx="4075628" cy="2021230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00266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854" y="2547031"/>
            <a:ext cx="6381066" cy="83718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6" y="4492941"/>
            <a:ext cx="2413882" cy="170891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25048" y="2409080"/>
            <a:ext cx="4051387" cy="45719"/>
          </a:xfrm>
          <a:prstGeom prst="rect">
            <a:avLst/>
          </a:prstGeom>
          <a:solidFill>
            <a:srgbClr val="505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669895" y="-1"/>
            <a:ext cx="2503639" cy="6852547"/>
            <a:chOff x="7503330" y="0"/>
            <a:chExt cx="1654980" cy="4529738"/>
          </a:xfrm>
        </p:grpSpPr>
        <p:pic>
          <p:nvPicPr>
            <p:cNvPr id="4" name="Picture 3" descr="ThinkstockPhotos-78768352.jp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3331" y="0"/>
              <a:ext cx="1654979" cy="1379814"/>
            </a:xfrm>
            <a:prstGeom prst="rect">
              <a:avLst/>
            </a:prstGeom>
          </p:spPr>
        </p:pic>
        <p:pic>
          <p:nvPicPr>
            <p:cNvPr id="6" name="Picture 5" descr="ThinkstockPhotos-80379902.jp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3330" y="1379814"/>
              <a:ext cx="1654980" cy="1482648"/>
            </a:xfrm>
            <a:prstGeom prst="rect">
              <a:avLst/>
            </a:prstGeom>
          </p:spPr>
        </p:pic>
        <p:pic>
          <p:nvPicPr>
            <p:cNvPr id="10" name="Picture 9" descr="ThinkstockPhotos-451810925.jp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3331" y="2862462"/>
              <a:ext cx="1652965" cy="1667276"/>
            </a:xfrm>
            <a:prstGeom prst="rect">
              <a:avLst/>
            </a:prstGeom>
          </p:spPr>
        </p:pic>
      </p:grpSp>
      <p:pic>
        <p:nvPicPr>
          <p:cNvPr id="15" name="Picture 14" descr="SlideWatermark.png"/>
          <p:cNvPicPr>
            <a:picLocks noChangeAspect="1"/>
          </p:cNvPicPr>
          <p:nvPr userDrawn="1"/>
        </p:nvPicPr>
        <p:blipFill>
          <a:blip r:embed="rId7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44" y="-44784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595409" y="6457890"/>
            <a:ext cx="3980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baseline="30000" dirty="0" smtClean="0">
                <a:solidFill>
                  <a:srgbClr val="002663"/>
                </a:solidFill>
              </a:rPr>
              <a:t>2224 </a:t>
            </a:r>
            <a:r>
              <a:rPr lang="en-US" sz="1200" baseline="30000" dirty="0" err="1" smtClean="0">
                <a:solidFill>
                  <a:srgbClr val="002663"/>
                </a:solidFill>
              </a:rPr>
              <a:t>Sedwick</a:t>
            </a:r>
            <a:r>
              <a:rPr lang="en-US" sz="1200" baseline="30000" dirty="0" smtClean="0">
                <a:solidFill>
                  <a:srgbClr val="002663"/>
                </a:solidFill>
              </a:rPr>
              <a:t> Road Suite 102 Durham, NC 27713  ·   877.771.2582</a:t>
            </a:r>
          </a:p>
          <a:p>
            <a:pPr defTabSz="457200"/>
            <a:endParaRPr lang="en-US" sz="1200" dirty="0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3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941" y="0"/>
            <a:ext cx="9208941" cy="37431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3508" y="2627064"/>
            <a:ext cx="7341373" cy="1783353"/>
          </a:xfrm>
        </p:spPr>
        <p:txBody>
          <a:bodyPr>
            <a:normAutofit/>
          </a:bodyPr>
          <a:lstStyle>
            <a:lvl1pPr algn="r">
              <a:defRPr sz="4000">
                <a:solidFill>
                  <a:srgbClr val="00266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3509" y="3897763"/>
            <a:ext cx="7341372" cy="83718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4100"/>
            <a:ext cx="9144000" cy="7239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186762" y="6396777"/>
            <a:ext cx="1746181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2800" baseline="30000" dirty="0" err="1" smtClean="0">
                <a:solidFill>
                  <a:prstClr val="white"/>
                </a:solidFill>
              </a:rPr>
              <a:t>ltc-cltc.com</a:t>
            </a:r>
            <a:endParaRPr lang="en-US" sz="2800" baseline="30000" dirty="0" smtClean="0">
              <a:solidFill>
                <a:prstClr val="white"/>
              </a:solidFill>
            </a:endParaRPr>
          </a:p>
        </p:txBody>
      </p:sp>
      <p:pic>
        <p:nvPicPr>
          <p:cNvPr id="16" name="Picture 15" descr="CER013_CLT_ko_de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82" y="666910"/>
            <a:ext cx="1736479" cy="107840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41382" y="6625978"/>
            <a:ext cx="3980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baseline="30000" dirty="0" smtClean="0">
                <a:solidFill>
                  <a:srgbClr val="FFFFFF"/>
                </a:solidFill>
              </a:rPr>
              <a:t>2224 </a:t>
            </a:r>
            <a:r>
              <a:rPr lang="en-US" sz="1200" baseline="30000" dirty="0" err="1" smtClean="0">
                <a:solidFill>
                  <a:srgbClr val="FFFFFF"/>
                </a:solidFill>
              </a:rPr>
              <a:t>Sedwick</a:t>
            </a:r>
            <a:r>
              <a:rPr lang="en-US" sz="1200" baseline="30000" dirty="0" smtClean="0">
                <a:solidFill>
                  <a:srgbClr val="FFFFFF"/>
                </a:solidFill>
              </a:rPr>
              <a:t> Road Suite 102 Durham, NC 27713  ·   877.771.2582</a:t>
            </a:r>
          </a:p>
          <a:p>
            <a:pPr defTabSz="457200"/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7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473" y="2137103"/>
            <a:ext cx="5906202" cy="2879700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266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473" y="4632900"/>
            <a:ext cx="6381066" cy="83718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45667" y="4459475"/>
            <a:ext cx="4739626" cy="45719"/>
          </a:xfrm>
          <a:prstGeom prst="rect">
            <a:avLst/>
          </a:prstGeom>
          <a:solidFill>
            <a:srgbClr val="505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4100"/>
            <a:ext cx="9144000" cy="72390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7186762" y="6401791"/>
            <a:ext cx="1746181" cy="55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2800" baseline="30000" dirty="0" err="1" smtClean="0">
                <a:solidFill>
                  <a:srgbClr val="FFFFFF"/>
                </a:solidFill>
              </a:rPr>
              <a:t>ltc-cltc.com</a:t>
            </a:r>
            <a:endParaRPr lang="en-US" sz="2800" baseline="30000" dirty="0" smtClean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41382" y="6625978"/>
            <a:ext cx="3980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baseline="30000" dirty="0" smtClean="0">
                <a:solidFill>
                  <a:srgbClr val="FFFFFF"/>
                </a:solidFill>
              </a:rPr>
              <a:t>2224 </a:t>
            </a:r>
            <a:r>
              <a:rPr lang="en-US" sz="1200" baseline="30000" dirty="0" err="1" smtClean="0">
                <a:solidFill>
                  <a:srgbClr val="FFFFFF"/>
                </a:solidFill>
              </a:rPr>
              <a:t>Sedwick</a:t>
            </a:r>
            <a:r>
              <a:rPr lang="en-US" sz="1200" baseline="30000" dirty="0" smtClean="0">
                <a:solidFill>
                  <a:srgbClr val="FFFFFF"/>
                </a:solidFill>
              </a:rPr>
              <a:t> Road Suite 102 Durham, NC 27713  ·   877.771.2582</a:t>
            </a:r>
          </a:p>
          <a:p>
            <a:pPr defTabSz="457200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-17810" y="0"/>
            <a:ext cx="9161810" cy="156085"/>
          </a:xfrm>
          <a:prstGeom prst="rect">
            <a:avLst/>
          </a:prstGeom>
          <a:solidFill>
            <a:srgbClr val="0026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CER013_CLT_c_des_blueCE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1" y="485979"/>
            <a:ext cx="2379880" cy="168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8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inkstockPhotos-48442785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94" y="191183"/>
            <a:ext cx="3919406" cy="6350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472" y="2137103"/>
            <a:ext cx="4472963" cy="2879700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266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473" y="4632900"/>
            <a:ext cx="4302676" cy="128415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4" y="564241"/>
            <a:ext cx="2178538" cy="154229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45666" y="4459475"/>
            <a:ext cx="4143625" cy="45719"/>
          </a:xfrm>
          <a:prstGeom prst="rect">
            <a:avLst/>
          </a:prstGeom>
          <a:solidFill>
            <a:srgbClr val="505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 descr="Ta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4100"/>
            <a:ext cx="9144000" cy="72390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7186762" y="6414284"/>
            <a:ext cx="1746181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2800" baseline="30000" dirty="0" err="1" smtClean="0">
                <a:solidFill>
                  <a:srgbClr val="002663"/>
                </a:solidFill>
              </a:rPr>
              <a:t>ltc-cltc.com</a:t>
            </a:r>
            <a:endParaRPr lang="en-US" sz="2800" baseline="30000" dirty="0" smtClean="0">
              <a:solidFill>
                <a:srgbClr val="002663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41382" y="6625978"/>
            <a:ext cx="3980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200" baseline="30000" dirty="0" smtClean="0">
                <a:solidFill>
                  <a:srgbClr val="002663"/>
                </a:solidFill>
              </a:rPr>
              <a:t>2224 </a:t>
            </a:r>
            <a:r>
              <a:rPr lang="en-US" sz="1200" baseline="30000" dirty="0" err="1" smtClean="0">
                <a:solidFill>
                  <a:srgbClr val="002663"/>
                </a:solidFill>
              </a:rPr>
              <a:t>Sedwick</a:t>
            </a:r>
            <a:r>
              <a:rPr lang="en-US" sz="1200" baseline="30000" dirty="0" smtClean="0">
                <a:solidFill>
                  <a:srgbClr val="002663"/>
                </a:solidFill>
              </a:rPr>
              <a:t> Road Suite 102 Durham, NC 27713  ·   877.771.2582</a:t>
            </a:r>
          </a:p>
          <a:p>
            <a:pPr defTabSz="457200"/>
            <a:endParaRPr lang="en-US" sz="1200" dirty="0">
              <a:solidFill>
                <a:srgbClr val="002663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-17810" y="0"/>
            <a:ext cx="9161810" cy="156085"/>
          </a:xfrm>
          <a:prstGeom prst="rect">
            <a:avLst/>
          </a:prstGeom>
          <a:solidFill>
            <a:srgbClr val="0026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0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195"/>
            <a:ext cx="9144000" cy="7239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186762" y="6396777"/>
            <a:ext cx="1746181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2800" baseline="30000" dirty="0" err="1" smtClean="0">
                <a:solidFill>
                  <a:srgbClr val="002663"/>
                </a:solidFill>
              </a:rPr>
              <a:t>ltc-cltc.com</a:t>
            </a:r>
            <a:endParaRPr lang="en-US" sz="2800" baseline="30000" dirty="0" smtClean="0">
              <a:solidFill>
                <a:srgbClr val="00266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66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5558"/>
          </a:xfrm>
        </p:spPr>
        <p:txBody>
          <a:bodyPr/>
          <a:lstStyle>
            <a:lvl1pPr>
              <a:buClr>
                <a:srgbClr val="FCD450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00266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FCD450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00266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FCD450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8250"/>
            <a:ext cx="2133600" cy="365125"/>
          </a:xfrm>
        </p:spPr>
        <p:txBody>
          <a:bodyPr/>
          <a:lstStyle>
            <a:lvl1pPr>
              <a:defRPr sz="1100"/>
            </a:lvl1pPr>
          </a:lstStyle>
          <a:p>
            <a:fld id="{2721A3BC-C831-E04A-85DC-A63779191A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8250"/>
            <a:ext cx="2895600" cy="365125"/>
          </a:xfrm>
        </p:spPr>
        <p:txBody>
          <a:bodyPr/>
          <a:lstStyle>
            <a:lvl1pPr>
              <a:defRPr sz="1100"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17810" y="0"/>
            <a:ext cx="9161810" cy="156085"/>
          </a:xfrm>
          <a:prstGeom prst="rect">
            <a:avLst/>
          </a:prstGeom>
          <a:solidFill>
            <a:srgbClr val="0026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489571" y="5635758"/>
            <a:ext cx="979144" cy="761019"/>
            <a:chOff x="361858" y="5737231"/>
            <a:chExt cx="979144" cy="761019"/>
          </a:xfrm>
        </p:grpSpPr>
        <p:pic>
          <p:nvPicPr>
            <p:cNvPr id="12" name="Picture 11" descr="CER013_CLT_c_des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858" y="5842106"/>
              <a:ext cx="979144" cy="65614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 userDrawn="1"/>
          </p:nvSpPr>
          <p:spPr>
            <a:xfrm>
              <a:off x="546334" y="5737231"/>
              <a:ext cx="737905" cy="223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00266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95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195"/>
            <a:ext cx="9144000" cy="7239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186762" y="6396777"/>
            <a:ext cx="1746181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2800" baseline="30000" dirty="0" err="1" smtClean="0">
                <a:solidFill>
                  <a:srgbClr val="FFFFFF"/>
                </a:solidFill>
              </a:rPr>
              <a:t>ltc-cltc.com</a:t>
            </a:r>
            <a:endParaRPr lang="en-US" sz="2800" baseline="30000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66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5558"/>
          </a:xfrm>
        </p:spPr>
        <p:txBody>
          <a:bodyPr/>
          <a:lstStyle>
            <a:lvl1pPr>
              <a:buClr>
                <a:srgbClr val="FCD450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00266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FCD450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00266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FCD450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8250"/>
            <a:ext cx="2133600" cy="365125"/>
          </a:xfr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fld id="{2721A3BC-C831-E04A-85DC-A63779191AAF}" type="datetimeFigureOut">
              <a:rPr lang="en-US" smtClean="0"/>
              <a:pPr/>
              <a:t>7/12/2016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8250"/>
            <a:ext cx="2895600" cy="365125"/>
          </a:xfr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7810" y="0"/>
            <a:ext cx="9161810" cy="156085"/>
          </a:xfrm>
          <a:prstGeom prst="rect">
            <a:avLst/>
          </a:prstGeom>
          <a:solidFill>
            <a:srgbClr val="0026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 descr="CER013_CLT_c_no_CE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44" y="5720502"/>
            <a:ext cx="1106697" cy="7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59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195"/>
            <a:ext cx="9144000" cy="7239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186762" y="6396777"/>
            <a:ext cx="1746181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2800" baseline="30000" dirty="0" err="1" smtClean="0">
                <a:solidFill>
                  <a:srgbClr val="FFFFFF"/>
                </a:solidFill>
              </a:rPr>
              <a:t>ltc-cltc.com</a:t>
            </a:r>
            <a:endParaRPr lang="en-US" sz="2800" baseline="30000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66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5558"/>
          </a:xfrm>
        </p:spPr>
        <p:txBody>
          <a:bodyPr/>
          <a:lstStyle>
            <a:lvl1pPr>
              <a:buClr>
                <a:srgbClr val="FCD450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00266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FCD450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00266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FCD450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8250"/>
            <a:ext cx="2133600" cy="365125"/>
          </a:xfr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fld id="{2721A3BC-C831-E04A-85DC-A63779191AAF}" type="datetimeFigureOut">
              <a:rPr lang="en-US" smtClean="0"/>
              <a:pPr/>
              <a:t>7/12/2016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8250"/>
            <a:ext cx="2895600" cy="365125"/>
          </a:xfr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7810" y="0"/>
            <a:ext cx="9161810" cy="156085"/>
          </a:xfrm>
          <a:prstGeom prst="rect">
            <a:avLst/>
          </a:prstGeom>
          <a:solidFill>
            <a:srgbClr val="0026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 descr="CER013_CLT_c_no_CE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44" y="5720502"/>
            <a:ext cx="1106697" cy="7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4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A3BC-C831-E04A-85DC-A63779191A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38B89-F961-3548-8323-FB2B7378E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6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721A3BC-C831-E04A-85DC-A63779191A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©Copyright 2015 CLTC. </a:t>
            </a:r>
            <a:br>
              <a:rPr lang="en-US" dirty="0" smtClean="0">
                <a:solidFill>
                  <a:prstClr val="black">
                    <a:tint val="75000"/>
                  </a:prstClr>
                </a:solidFill>
              </a:rPr>
            </a:b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Other information here as needed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F538B89-F961-3548-8323-FB2B7378E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6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0"/>
            <a:ext cx="5732859" cy="2342462"/>
          </a:xfrm>
          <a:prstGeom prst="rect">
            <a:avLst/>
          </a:prstGeom>
          <a:noFill/>
        </p:spPr>
        <p:txBody>
          <a:bodyPr lIns="64288" tIns="32144" rIns="64288" bIns="3214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N W3" charset="0"/>
                <a:cs typeface="ヒラギノ角ゴ ProN W3" charset="0"/>
                <a:sym typeface="Arial" pitchFamily="34" charset="0"/>
              </a:rPr>
              <a:t>Motivating the Unmotivated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N W3" charset="0"/>
                <a:cs typeface="ヒラギノ角ゴ ProN W3" charset="0"/>
                <a:sym typeface="Arial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ea typeface="ヒラギノ角ゴ ProN W3" charset="0"/>
              <a:cs typeface="ヒラギノ角ゴ ProN W3" charset="0"/>
              <a:sym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N W3" charset="0"/>
                <a:cs typeface="ヒラギノ角ゴ ProN W3" charset="0"/>
                <a:sym typeface="Arial" pitchFamily="34" charset="0"/>
              </a:rPr>
              <a:t>What causes people to NOT purchase insurance?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FFFFFF"/>
              </a:solidFill>
              <a:ea typeface="ヒラギノ角ゴ ProN W3" charset="0"/>
              <a:cs typeface="ヒラギノ角ゴ ProN W3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40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pPr marL="69200" lvl="0" indent="0" algn="ctr" eaLnBrk="1" hangingPunct="1">
              <a:lnSpc>
                <a:spcPct val="90000"/>
              </a:lnSpc>
              <a:spcBef>
                <a:spcPts val="773"/>
              </a:spcBef>
              <a:defRPr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a typeface="ヒラギノ明朝 ProN W3" charset="0"/>
                <a:cs typeface="ヒラギノ明朝 ProN W3" charset="0"/>
                <a:sym typeface="Academy Engraved LET" charset="0"/>
              </a:rPr>
              <a:t>Beliefs vs. 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ヒラギノ明朝 ProN W3" charset="0"/>
                <a:cs typeface="ヒラギノ明朝 ProN W3" charset="0"/>
                <a:sym typeface="Academy Engraved LET" charset="0"/>
              </a:rPr>
              <a:t>Actions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 rIns="116988">
            <a:normAutofit fontScale="77500" lnSpcReduction="20000"/>
          </a:bodyPr>
          <a:lstStyle/>
          <a:p>
            <a:pPr marL="390657" indent="-321457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A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financially disciplined woman with type A personality falls in love with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a spendthrift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who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has difficulty keeping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a job</a:t>
            </a:r>
          </a:p>
          <a:p>
            <a:pPr marL="390640" indent="-321440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300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390640" indent="-32144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She deals with </a:t>
            </a:r>
            <a:r>
              <a:rPr lang="en-US" sz="3000" i="1" dirty="0">
                <a:ea typeface="ヒラギノ明朝 ProN W3" charset="0"/>
                <a:cs typeface="ヒラギノ明朝 ProN W3" charset="0"/>
                <a:sym typeface="Academy Engraved LET" charset="0"/>
              </a:rPr>
              <a:t>cognitive dissonance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in one of three ways</a:t>
            </a:r>
          </a:p>
          <a:p>
            <a:pPr marL="390640" indent="-321440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300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848247" lvl="1" indent="-32144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3000" b="1" i="0" dirty="0">
                <a:ea typeface="ヒラギノ明朝 ProN W3" charset="0"/>
                <a:cs typeface="ヒラギノ明朝 ProN W3" charset="0"/>
                <a:sym typeface="Academy Engraved LET" charset="0"/>
              </a:rPr>
              <a:t>Ignore the issue</a:t>
            </a:r>
          </a:p>
          <a:p>
            <a:pPr marL="1304761" lvl="2" indent="-321440" eaLnBrk="1" hangingPunct="1">
              <a:lnSpc>
                <a:spcPct val="90000"/>
              </a:lnSpc>
              <a:spcBef>
                <a:spcPts val="562"/>
              </a:spcBef>
              <a:buFont typeface="Courier New" panose="02070309020205020404" pitchFamily="49" charset="0"/>
              <a:buChar char="o"/>
              <a:defRPr/>
            </a:pPr>
            <a:r>
              <a:rPr lang="en-US" sz="3000" i="0" dirty="0">
                <a:ea typeface="ヒラギノ明朝 ProN W3" charset="0"/>
                <a:cs typeface="ヒラギノ明朝 ProN W3" charset="0"/>
                <a:sym typeface="Academy Engraved LET" charset="0"/>
              </a:rPr>
              <a:t>Stop listening to her friends</a:t>
            </a:r>
          </a:p>
          <a:p>
            <a:pPr marL="526806" lvl="1" indent="0" eaLnBrk="1" hangingPunct="1">
              <a:lnSpc>
                <a:spcPct val="90000"/>
              </a:lnSpc>
              <a:defRPr/>
            </a:pPr>
            <a:endParaRPr lang="en-US" sz="3000" i="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848247" lvl="1" indent="-32144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3000" b="1" i="0" dirty="0">
                <a:ea typeface="ヒラギノ明朝 ProN W3" charset="0"/>
                <a:cs typeface="ヒラギノ明朝 ProN W3" charset="0"/>
                <a:sym typeface="Academy Engraved LET" charset="0"/>
              </a:rPr>
              <a:t>Rationalize </a:t>
            </a:r>
            <a:r>
              <a:rPr lang="en-US" sz="3000" b="1" i="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the behavior</a:t>
            </a:r>
            <a:endParaRPr lang="en-US" sz="3000" b="1" i="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1304761" lvl="2" indent="-321440" eaLnBrk="1" hangingPunct="1">
              <a:lnSpc>
                <a:spcPct val="90000"/>
              </a:lnSpc>
              <a:spcBef>
                <a:spcPts val="562"/>
              </a:spcBef>
              <a:buFont typeface="Courier New" panose="02070309020205020404" pitchFamily="49" charset="0"/>
              <a:buChar char="o"/>
              <a:defRPr/>
            </a:pPr>
            <a:r>
              <a:rPr lang="en-US" sz="3000" i="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“You </a:t>
            </a:r>
            <a:r>
              <a:rPr lang="en-US" sz="3000" i="0" dirty="0">
                <a:ea typeface="ヒラギノ明朝 ProN W3" charset="0"/>
                <a:cs typeface="ヒラギノ明朝 ProN W3" charset="0"/>
                <a:sym typeface="Academy Engraved LET" charset="0"/>
              </a:rPr>
              <a:t>don’t </a:t>
            </a:r>
            <a:r>
              <a:rPr lang="en-US" sz="3000" i="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understand. He </a:t>
            </a:r>
            <a:r>
              <a:rPr lang="en-US" sz="3000" i="0" dirty="0">
                <a:ea typeface="ヒラギノ明朝 ProN W3" charset="0"/>
                <a:cs typeface="ヒラギノ明朝 ProN W3" charset="0"/>
                <a:sym typeface="Academy Engraved LET" charset="0"/>
              </a:rPr>
              <a:t>said he would </a:t>
            </a:r>
            <a:r>
              <a:rPr lang="en-US" sz="3000" i="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change”</a:t>
            </a:r>
            <a:endParaRPr lang="en-US" sz="3000" i="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526806" lvl="1" indent="0" eaLnBrk="1" hangingPunct="1">
              <a:lnSpc>
                <a:spcPct val="90000"/>
              </a:lnSpc>
              <a:defRPr/>
            </a:pPr>
            <a:endParaRPr lang="en-US" sz="3000" i="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848247" lvl="1" indent="-32144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3000" b="1" i="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Change the behavior</a:t>
            </a:r>
          </a:p>
          <a:p>
            <a:pPr marL="1326197" lvl="2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3000" i="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End the relationship</a:t>
            </a:r>
            <a:endParaRPr lang="en-US" sz="3000" i="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983321" lvl="2" indent="0" eaLnBrk="1" hangingPunct="1">
              <a:lnSpc>
                <a:spcPct val="90000"/>
              </a:lnSpc>
              <a:spcBef>
                <a:spcPts val="562"/>
              </a:spcBef>
              <a:defRPr/>
            </a:pPr>
            <a:endParaRPr lang="en-US" sz="1400" b="1" i="0" dirty="0">
              <a:latin typeface="Palatino Linotype" charset="0"/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69200" indent="0" eaLnBrk="1" hangingPunct="1">
              <a:lnSpc>
                <a:spcPct val="90000"/>
              </a:lnSpc>
              <a:defRPr/>
            </a:pPr>
            <a:endParaRPr lang="en-US" sz="2200" dirty="0">
              <a:latin typeface="Palatino Linotype" charset="0"/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390640" indent="-321440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2000" dirty="0">
              <a:latin typeface="Palatino Linotype" charset="0"/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69200" indent="0" eaLnBrk="1" hangingPunct="1">
              <a:lnSpc>
                <a:spcPct val="90000"/>
              </a:lnSpc>
              <a:defRPr/>
            </a:pPr>
            <a:endParaRPr lang="en-US" sz="2000" dirty="0">
              <a:latin typeface="Palatino Linotype" charset="0"/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390640" indent="-321440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2000" dirty="0">
              <a:latin typeface="Palatino Linotype" charset="0"/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390640" indent="-321440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2000" dirty="0">
              <a:latin typeface="Palatino Linotype" charset="0"/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848247" lvl="1" indent="-321440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2000" i="0" dirty="0">
              <a:latin typeface="Palatino Linotype" charset="0"/>
              <a:ea typeface="ヒラギノ明朝 ProN W3" charset="0"/>
              <a:cs typeface="ヒラギノ明朝 ProN W3" charset="0"/>
              <a:sym typeface="Academy Engraved LE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03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6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76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marL="69203" lvl="0" indent="0" algn="ctr" eaLnBrk="1" hangingPunct="1">
              <a:lnSpc>
                <a:spcPct val="90000"/>
              </a:lnSpc>
              <a:spcBef>
                <a:spcPts val="773"/>
              </a:spcBef>
              <a:defRPr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a typeface="ヒラギノ明朝 ProN W3" charset="0"/>
                <a:cs typeface="ヒラギノ明朝 ProN W3" charset="0"/>
                <a:sym typeface="Academy Engraved LET" charset="0"/>
              </a:rPr>
              <a:t>Lifestyle Collides with 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ヒラギノ明朝 ProN W3" charset="0"/>
                <a:cs typeface="ヒラギノ明朝 ProN W3" charset="0"/>
                <a:sym typeface="Academy Engraved LET" charset="0"/>
              </a:rPr>
              <a:t>Reality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648200"/>
          </a:xfrm>
        </p:spPr>
        <p:txBody>
          <a:bodyPr rIns="116988">
            <a:noAutofit/>
          </a:bodyPr>
          <a:lstStyle/>
          <a:p>
            <a:pPr marL="398473" indent="-32927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Smoking</a:t>
            </a:r>
            <a:endParaRPr lang="en-US" sz="240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398473" indent="-32927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ea typeface="ヒラギノ明朝 ProN W3" charset="0"/>
                <a:cs typeface="ヒラギノ明朝 ProN W3" charset="0"/>
                <a:sym typeface="Academy Engraved LET" charset="0"/>
              </a:rPr>
              <a:t>People like to smoke. It’s part of their lifestyle. When confronted with the unpleasant realities of </a:t>
            </a:r>
            <a:r>
              <a:rPr lang="en-US" sz="24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smoking, </a:t>
            </a:r>
            <a:r>
              <a:rPr lang="en-US" sz="2400" dirty="0">
                <a:ea typeface="ヒラギノ明朝 ProN W3" charset="0"/>
                <a:cs typeface="ヒラギノ明朝 ProN W3" charset="0"/>
                <a:sym typeface="Academy Engraved LET" charset="0"/>
              </a:rPr>
              <a:t>they react in one of three ways</a:t>
            </a:r>
            <a:r>
              <a:rPr lang="en-US" sz="24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:</a:t>
            </a:r>
            <a:endParaRPr lang="en-US" sz="240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856104" lvl="1" indent="-32927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b="1" i="0" dirty="0">
                <a:ea typeface="ヒラギノ明朝 ProN W3" charset="0"/>
                <a:cs typeface="ヒラギノ明朝 ProN W3" charset="0"/>
                <a:sym typeface="Academy Engraved LET" charset="0"/>
              </a:rPr>
              <a:t>Ignore the </a:t>
            </a:r>
            <a:r>
              <a:rPr lang="en-US" sz="2400" b="1" i="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issue (evidence)</a:t>
            </a:r>
            <a:endParaRPr lang="en-US" sz="2400" i="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1312617" lvl="2" indent="-329271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i="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Stop </a:t>
            </a:r>
            <a:r>
              <a:rPr lang="en-US" i="0" dirty="0">
                <a:ea typeface="ヒラギノ明朝 ProN W3" charset="0"/>
                <a:cs typeface="ヒラギノ明朝 ProN W3" charset="0"/>
                <a:sym typeface="Academy Engraved LET" charset="0"/>
              </a:rPr>
              <a:t>reading or listening to the drumbeat that smoking will kill you</a:t>
            </a:r>
          </a:p>
          <a:p>
            <a:pPr marL="856104" lvl="1" indent="-32927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b="1" i="0" dirty="0">
                <a:ea typeface="ヒラギノ明朝 ProN W3" charset="0"/>
                <a:cs typeface="ヒラギノ明朝 ProN W3" charset="0"/>
                <a:sym typeface="Academy Engraved LET" charset="0"/>
              </a:rPr>
              <a:t>Rationalize </a:t>
            </a:r>
            <a:r>
              <a:rPr lang="en-US" sz="2400" b="1" i="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the behavior</a:t>
            </a:r>
            <a:endParaRPr lang="en-US" sz="2400" b="1" i="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1312617" lvl="2" indent="-329271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i="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“If </a:t>
            </a:r>
            <a:r>
              <a:rPr lang="en-US" i="0" dirty="0">
                <a:ea typeface="ヒラギノ明朝 ProN W3" charset="0"/>
                <a:cs typeface="ヒラギノ明朝 ProN W3" charset="0"/>
                <a:sym typeface="Academy Engraved LET" charset="0"/>
              </a:rPr>
              <a:t>I stop smoking I’ll put weight on which is </a:t>
            </a:r>
            <a:r>
              <a:rPr lang="en-US" i="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worse </a:t>
            </a:r>
            <a:r>
              <a:rPr lang="en-US" i="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than smoking”</a:t>
            </a:r>
            <a:endParaRPr lang="en-US" i="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856104" lvl="1" indent="-32927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b="1" i="0" dirty="0">
                <a:ea typeface="ヒラギノ明朝 ProN W3" charset="0"/>
                <a:cs typeface="ヒラギノ明朝 ProN W3" charset="0"/>
                <a:sym typeface="Academy Engraved LET" charset="0"/>
              </a:rPr>
              <a:t>Change </a:t>
            </a:r>
            <a:r>
              <a:rPr lang="en-US" sz="2400" b="1" i="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the behavior</a:t>
            </a:r>
            <a:endParaRPr lang="en-US" sz="2400" b="1" i="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1312617" lvl="2" indent="-32927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b="1" i="0" dirty="0">
                <a:ea typeface="ヒラギノ明朝 ProN W3" charset="0"/>
                <a:cs typeface="ヒラギノ明朝 ProN W3" charset="0"/>
                <a:sym typeface="Academy Engraved LET" charset="0"/>
              </a:rPr>
              <a:t> </a:t>
            </a:r>
            <a:r>
              <a:rPr lang="en-US" i="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Quit </a:t>
            </a:r>
            <a:r>
              <a:rPr lang="en-US" i="0" dirty="0">
                <a:ea typeface="ヒラギノ明朝 ProN W3" charset="0"/>
                <a:cs typeface="ヒラギノ明朝 ProN W3" charset="0"/>
                <a:sym typeface="Academy Engraved LET" charset="0"/>
              </a:rPr>
              <a:t>smoking</a:t>
            </a:r>
          </a:p>
        </p:txBody>
      </p:sp>
    </p:spTree>
    <p:extLst>
      <p:ext uri="{BB962C8B-B14F-4D97-AF65-F5344CB8AC3E}">
        <p14:creationId xmlns:p14="http://schemas.microsoft.com/office/powerpoint/2010/main" val="49992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 eaLnBrk="1" hangingPunct="1"/>
            <a:endParaRPr lang="en-US" sz="2200" dirty="0" smtClean="0">
              <a:latin typeface="Palatino Linotype" charset="0"/>
              <a:ea typeface="ヒラギノ明朝 ProN W3" charset="0"/>
              <a:cs typeface="ヒラギノ明朝 ProN W3" charset="0"/>
            </a:endParaRPr>
          </a:p>
          <a:p>
            <a:pPr indent="0" algn="ctr" eaLnBrk="1" hangingPunct="1">
              <a:buClr>
                <a:schemeClr val="bg1"/>
              </a:buClr>
            </a:pPr>
            <a:r>
              <a:rPr lang="en-US" sz="3000" dirty="0" smtClean="0">
                <a:ea typeface="ヒラギノ明朝 ProN W3" charset="0"/>
                <a:cs typeface="ヒラギノ明朝 ProN W3" charset="0"/>
              </a:rPr>
              <a:t>The same </a:t>
            </a:r>
            <a:r>
              <a:rPr lang="en-US" sz="3000" dirty="0">
                <a:ea typeface="ヒラギノ明朝 ProN W3" charset="0"/>
                <a:cs typeface="ヒラギノ明朝 ProN W3" charset="0"/>
              </a:rPr>
              <a:t>thought process applies</a:t>
            </a:r>
          </a:p>
          <a:p>
            <a:pPr indent="0" algn="ctr" eaLnBrk="1" hangingPunct="1">
              <a:buClr>
                <a:schemeClr val="bg1"/>
              </a:buClr>
            </a:pPr>
            <a:r>
              <a:rPr lang="en-US" sz="3000" dirty="0">
                <a:ea typeface="ヒラギノ明朝 ProN W3" charset="0"/>
                <a:cs typeface="ヒラギノ明朝 ProN W3" charset="0"/>
              </a:rPr>
              <a:t>when the </a:t>
            </a:r>
            <a:r>
              <a:rPr lang="en-US" sz="3000" dirty="0" smtClean="0">
                <a:ea typeface="ヒラギノ明朝 ProN W3" charset="0"/>
                <a:cs typeface="ヒラギノ明朝 ProN W3" charset="0"/>
              </a:rPr>
              <a:t>issue </a:t>
            </a:r>
            <a:r>
              <a:rPr lang="en-US" sz="3000" dirty="0">
                <a:ea typeface="ヒラギノ明朝 ProN W3" charset="0"/>
                <a:cs typeface="ヒラギノ明朝 ProN W3" charset="0"/>
              </a:rPr>
              <a:t>of </a:t>
            </a:r>
            <a:r>
              <a:rPr lang="en-US" sz="3000" dirty="0" smtClean="0">
                <a:ea typeface="ヒラギノ明朝 ProN W3" charset="0"/>
                <a:cs typeface="ヒラギノ明朝 ProN W3" charset="0"/>
              </a:rPr>
              <a:t>long-term </a:t>
            </a:r>
            <a:r>
              <a:rPr lang="en-US" sz="3000" dirty="0">
                <a:ea typeface="ヒラギノ明朝 ProN W3" charset="0"/>
                <a:cs typeface="ヒラギノ明朝 ProN W3" charset="0"/>
              </a:rPr>
              <a:t>care is brought</a:t>
            </a:r>
          </a:p>
          <a:p>
            <a:pPr indent="0" algn="ctr" eaLnBrk="1" hangingPunct="1">
              <a:buClr>
                <a:schemeClr val="bg1"/>
              </a:buClr>
            </a:pPr>
            <a:r>
              <a:rPr lang="en-US" sz="3000" dirty="0">
                <a:ea typeface="ヒラギノ明朝 ProN W3" charset="0"/>
                <a:cs typeface="ヒラギノ明朝 ProN W3" charset="0"/>
              </a:rPr>
              <a:t> to </a:t>
            </a:r>
            <a:r>
              <a:rPr lang="en-US" sz="3000" dirty="0" smtClean="0">
                <a:ea typeface="ヒラギノ明朝 ProN W3" charset="0"/>
                <a:cs typeface="ヒラギノ明朝 ProN W3" charset="0"/>
              </a:rPr>
              <a:t>their attention</a:t>
            </a:r>
          </a:p>
          <a:p>
            <a:pPr indent="0" algn="ctr" eaLnBrk="1" hangingPunct="1"/>
            <a:endParaRPr lang="en-US" sz="2200" dirty="0" smtClean="0">
              <a:latin typeface="Palatino Linotype" charset="0"/>
              <a:ea typeface="ヒラギノ明朝 ProN W3" charset="0"/>
              <a:cs typeface="ヒラギノ明朝 ProN W3" charset="0"/>
            </a:endParaRPr>
          </a:p>
          <a:p>
            <a:pPr indent="0" algn="ctr" eaLnBrk="1" hangingPunct="1"/>
            <a:endParaRPr lang="en-US" sz="2200" dirty="0" smtClean="0">
              <a:latin typeface="Palatino Linotype" charset="0"/>
              <a:ea typeface="ヒラギノ明朝 ProN W3" charset="0"/>
              <a:cs typeface="ヒラギノ明朝 ProN W3" charset="0"/>
            </a:endParaRPr>
          </a:p>
          <a:p>
            <a:pPr indent="0" algn="ctr" eaLnBrk="1" hangingPunct="1"/>
            <a:endParaRPr lang="en-US" sz="2200" dirty="0">
              <a:latin typeface="Palatino Linotype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14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marL="69203" lvl="0" indent="0" algn="ctr" eaLnBrk="1" hangingPunct="1">
              <a:lnSpc>
                <a:spcPct val="90000"/>
              </a:lnSpc>
              <a:spcBef>
                <a:spcPts val="773"/>
              </a:spcBef>
              <a:defRPr/>
            </a:pP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ヒラギノ明朝 ProN W3" charset="0"/>
                <a:cs typeface="ヒラギノ明朝 ProN W3" charset="0"/>
                <a:sym typeface="Academy Engraved LET" charset="0"/>
              </a:rPr>
              <a:t>Understand the dynamics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305800" cy="4495800"/>
          </a:xfrm>
        </p:spPr>
        <p:txBody>
          <a:bodyPr rIns="116988">
            <a:normAutofit fontScale="85000" lnSpcReduction="20000"/>
          </a:bodyPr>
          <a:lstStyle/>
          <a:p>
            <a:pPr marL="412098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ea typeface="ヒラギノ明朝 ProN W3" charset="0"/>
                <a:cs typeface="ヒラギノ明朝 ProN W3" charset="0"/>
              </a:rPr>
              <a:t>People’s response to the issue of long-term care will depend on what role they play in their family</a:t>
            </a:r>
            <a:endParaRPr lang="en-US" sz="3000" dirty="0">
              <a:ea typeface="ヒラギノ明朝 ProN W3" charset="0"/>
              <a:cs typeface="ヒラギノ明朝 ProN W3" charset="0"/>
            </a:endParaRPr>
          </a:p>
          <a:p>
            <a:pPr marL="399568" indent="-330370" eaLnBrk="1" hangingPunct="1">
              <a:lnSpc>
                <a:spcPct val="90000"/>
              </a:lnSpc>
              <a:buFontTx/>
              <a:buChar char="•"/>
              <a:defRPr/>
            </a:pPr>
            <a:endParaRPr lang="en-US" sz="3000" dirty="0">
              <a:ea typeface="ヒラギノ明朝 ProN W3" charset="0"/>
              <a:cs typeface="Academy Engraved LET" charset="0"/>
              <a:sym typeface="Academy Engraved LET" charset="0"/>
            </a:endParaRPr>
          </a:p>
          <a:p>
            <a:pPr marL="412099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Generally, there </a:t>
            </a:r>
            <a:r>
              <a:rPr lang="en-US" sz="3000" dirty="0">
                <a:ea typeface="ヒラギノ明朝 ProN W3" charset="0"/>
                <a:cs typeface="Academy Engraved LET" charset="0"/>
                <a:sym typeface="Academy Engraved LET" charset="0"/>
              </a:rPr>
              <a:t>are two roles:</a:t>
            </a:r>
          </a:p>
          <a:p>
            <a:pPr marL="888427" lvl="1" indent="-361621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3000" i="0" dirty="0">
                <a:ea typeface="ＭＳ Ｐゴシック" charset="0"/>
                <a:cs typeface="ＭＳ Ｐゴシック" charset="0"/>
                <a:sym typeface="Academy Engraved LET" charset="0"/>
              </a:rPr>
              <a:t>Primary earner</a:t>
            </a:r>
          </a:p>
          <a:p>
            <a:pPr marL="888427" lvl="1" indent="-361621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3000" i="0" dirty="0">
                <a:ea typeface="ＭＳ Ｐゴシック" charset="0"/>
                <a:cs typeface="ＭＳ Ｐゴシック" charset="0"/>
                <a:sym typeface="Academy Engraved LET" charset="0"/>
              </a:rPr>
              <a:t>Primary provider of care</a:t>
            </a:r>
            <a:endParaRPr lang="en-US" sz="3000" i="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399568" indent="-330370" eaLnBrk="1" hangingPunct="1">
              <a:lnSpc>
                <a:spcPct val="90000"/>
              </a:lnSpc>
              <a:buFontTx/>
              <a:buChar char="•"/>
              <a:defRPr/>
            </a:pPr>
            <a:endParaRPr lang="en-US" sz="300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412098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ea typeface="ヒラギノ明朝 ProN W3" charset="0"/>
                <a:cs typeface="Academy Engraved LET" charset="0"/>
                <a:sym typeface="Academy Engraved LET" charset="0"/>
              </a:rPr>
              <a:t>The prime directives </a:t>
            </a:r>
            <a:r>
              <a:rPr lang="en-US" sz="3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of a </a:t>
            </a:r>
            <a:r>
              <a:rPr lang="en-US" altLang="ja-JP" sz="3000" b="1" dirty="0" smtClean="0">
                <a:ea typeface="ヒラギノ明朝 ProN W3" charset="0"/>
                <a:cs typeface="Academy Engraved LET" charset="0"/>
                <a:sym typeface="Academy Engraved LET" charset="0"/>
              </a:rPr>
              <a:t>primary earner </a:t>
            </a:r>
            <a:r>
              <a:rPr lang="en-US" altLang="ja-JP" sz="3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is </a:t>
            </a:r>
            <a:r>
              <a:rPr lang="en-US" altLang="ja-JP" sz="3000" dirty="0">
                <a:ea typeface="ヒラギノ明朝 ProN W3" charset="0"/>
                <a:cs typeface="Academy Engraved LET" charset="0"/>
                <a:sym typeface="Academy Engraved LET" charset="0"/>
              </a:rPr>
              <a:t>to provide </a:t>
            </a:r>
            <a:r>
              <a:rPr lang="en-US" altLang="ja-JP" sz="3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and </a:t>
            </a:r>
            <a:r>
              <a:rPr lang="en-US" altLang="ja-JP" sz="3000" dirty="0">
                <a:ea typeface="ヒラギノ明朝 ProN W3" charset="0"/>
                <a:cs typeface="Academy Engraved LET" charset="0"/>
                <a:sym typeface="Academy Engraved LET" charset="0"/>
              </a:rPr>
              <a:t>protect. If </a:t>
            </a:r>
            <a:r>
              <a:rPr lang="en-US" altLang="ja-JP" sz="3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male, </a:t>
            </a:r>
            <a:r>
              <a:rPr lang="en-US" altLang="ja-JP" sz="3000" dirty="0">
                <a:ea typeface="ヒラギノ明朝 ProN W3" charset="0"/>
                <a:cs typeface="Academy Engraved LET" charset="0"/>
                <a:sym typeface="Academy Engraved LET" charset="0"/>
              </a:rPr>
              <a:t>they are </a:t>
            </a:r>
            <a:r>
              <a:rPr lang="en-US" altLang="ja-JP" sz="3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“hard wired” </a:t>
            </a:r>
            <a:r>
              <a:rPr lang="en-US" altLang="ja-JP" sz="3000" dirty="0">
                <a:ea typeface="ヒラギノ明朝 ProN W3" charset="0"/>
                <a:cs typeface="Academy Engraved LET" charset="0"/>
                <a:sym typeface="Academy Engraved LET" charset="0"/>
              </a:rPr>
              <a:t>to do so </a:t>
            </a:r>
          </a:p>
          <a:p>
            <a:pPr marL="399568" indent="-330370" eaLnBrk="1" hangingPunct="1">
              <a:lnSpc>
                <a:spcPct val="90000"/>
              </a:lnSpc>
              <a:buFontTx/>
              <a:buChar char="•"/>
              <a:defRPr/>
            </a:pPr>
            <a:endParaRPr lang="en-US" altLang="ja-JP" sz="3000" dirty="0">
              <a:ea typeface="ヒラギノ明朝 ProN W3" charset="0"/>
              <a:cs typeface="Academy Engraved LET" charset="0"/>
              <a:sym typeface="Academy Engraved LET" charset="0"/>
            </a:endParaRPr>
          </a:p>
          <a:p>
            <a:pPr marL="412098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ja-JP" sz="3000" dirty="0">
                <a:ea typeface="ヒラギノ明朝 ProN W3" charset="0"/>
                <a:cs typeface="Academy Engraved LET" charset="0"/>
                <a:sym typeface="Academy Engraved LET" charset="0"/>
              </a:rPr>
              <a:t>The </a:t>
            </a:r>
            <a:r>
              <a:rPr lang="en-US" sz="3000" dirty="0">
                <a:ea typeface="ヒラギノ明朝 ProN W3" charset="0"/>
                <a:cs typeface="Academy Engraved LET" charset="0"/>
                <a:sym typeface="Academy Engraved LET" charset="0"/>
              </a:rPr>
              <a:t>prime directives </a:t>
            </a:r>
            <a:r>
              <a:rPr lang="en-US" altLang="ja-JP" sz="3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of a </a:t>
            </a:r>
            <a:r>
              <a:rPr lang="en-US" altLang="ja-JP" sz="3000" b="1" dirty="0" smtClean="0">
                <a:ea typeface="ヒラギノ明朝 ProN W3" charset="0"/>
                <a:cs typeface="Academy Engraved LET" charset="0"/>
                <a:sym typeface="Academy Engraved LET" charset="0"/>
              </a:rPr>
              <a:t>primary provider </a:t>
            </a:r>
            <a:r>
              <a:rPr lang="en-US" altLang="ja-JP" sz="3000" b="1" dirty="0">
                <a:ea typeface="ヒラギノ明朝 ProN W3" charset="0"/>
                <a:cs typeface="Academy Engraved LET" charset="0"/>
                <a:sym typeface="Academy Engraved LET" charset="0"/>
              </a:rPr>
              <a:t>of care</a:t>
            </a:r>
            <a:r>
              <a:rPr lang="en-US" altLang="ja-JP" sz="3000" dirty="0">
                <a:ea typeface="ヒラギノ明朝 ProN W3" charset="0"/>
                <a:cs typeface="Academy Engraved LET" charset="0"/>
                <a:sym typeface="Academy Engraved LET" charset="0"/>
              </a:rPr>
              <a:t> is to create a stable environment to raise and nurture children (if any) and support the efforts of primary earners</a:t>
            </a:r>
          </a:p>
          <a:p>
            <a:pPr marL="399568" indent="-330370" eaLnBrk="1" hangingPunct="1">
              <a:lnSpc>
                <a:spcPct val="90000"/>
              </a:lnSpc>
              <a:buFontTx/>
              <a:buChar char="•"/>
              <a:defRPr/>
            </a:pPr>
            <a:endParaRPr lang="en-US" altLang="ja-JP" sz="2000" b="1" dirty="0">
              <a:latin typeface="Palatino Linotype" charset="0"/>
              <a:ea typeface="ヒラギノ明朝 ProN W3" charset="0"/>
              <a:cs typeface="Academy Engraved LET" charset="0"/>
              <a:sym typeface="Academy Engraved LET" charset="0"/>
            </a:endParaRPr>
          </a:p>
          <a:p>
            <a:pPr marL="69200" indent="0" eaLnBrk="1" hangingPunct="1">
              <a:lnSpc>
                <a:spcPct val="90000"/>
              </a:lnSpc>
              <a:defRPr/>
            </a:pPr>
            <a:endParaRPr lang="en-US" altLang="ja-JP" sz="2000" b="1" dirty="0">
              <a:latin typeface="Palatino Linotype" charset="0"/>
              <a:ea typeface="ヒラギノ明朝 ProN W3" charset="0"/>
              <a:cs typeface="Academy Engraved LET" charset="0"/>
              <a:sym typeface="Academy Engraved LE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2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ヒラギノ明朝 ProN W3" charset="0"/>
                <a:cs typeface="ヒラギノ明朝 ProN W3" charset="0"/>
                <a:sym typeface="Academy Engraved LET" charset="0"/>
              </a:rPr>
              <a:t>Primary Earner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416559"/>
          </a:xfrm>
        </p:spPr>
        <p:txBody>
          <a:bodyPr rIns="116988"/>
          <a:lstStyle/>
          <a:p>
            <a:pPr marL="412098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A </a:t>
            </a:r>
            <a:r>
              <a:rPr lang="en-US" sz="3000" b="1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primary earner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 believes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they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must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always be available to keep their commitments </a:t>
            </a:r>
          </a:p>
          <a:p>
            <a:pPr marL="412098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I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n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their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mind,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the risk of them not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being able to do so is… </a:t>
            </a:r>
            <a:endParaRPr lang="en-US" sz="300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412098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Zero</a:t>
            </a:r>
            <a:endParaRPr lang="en-US" sz="300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412098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In other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words,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if something awful is going to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happen,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it will always be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to… </a:t>
            </a:r>
            <a:endParaRPr lang="en-US" sz="300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412098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Someone else</a:t>
            </a:r>
            <a:endParaRPr lang="en-US" sz="300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69200" indent="0" eaLnBrk="1" hangingPunct="1">
              <a:lnSpc>
                <a:spcPct val="90000"/>
              </a:lnSpc>
              <a:defRPr/>
            </a:pPr>
            <a:endParaRPr lang="en-US" sz="2000" dirty="0">
              <a:latin typeface="Palatino Linotype" charset="0"/>
              <a:ea typeface="ヒラギノ明朝 ProN W3" charset="0"/>
              <a:cs typeface="ヒラギノ明朝 ProN W3" charset="0"/>
              <a:sym typeface="Academy Engraved LE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14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marL="390640" lvl="0" indent="-321440" algn="ctr" eaLnBrk="1" hangingPunct="1">
              <a:lnSpc>
                <a:spcPct val="90000"/>
              </a:lnSpc>
              <a:spcBef>
                <a:spcPts val="773"/>
              </a:spcBef>
              <a:defRPr/>
            </a:pP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ヒラギノ明朝 ProN W3" charset="0"/>
                <a:cs typeface="ヒラギノ明朝 ProN W3" charset="0"/>
                <a:sym typeface="Academy Engraved LET" charset="0"/>
              </a:rPr>
              <a:t>Primary Earners and extended care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416559"/>
          </a:xfrm>
        </p:spPr>
        <p:txBody>
          <a:bodyPr rIns="116988">
            <a:normAutofit fontScale="70000" lnSpcReduction="20000"/>
          </a:bodyPr>
          <a:lstStyle/>
          <a:p>
            <a:pPr marL="412102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Traditional thought </a:t>
            </a:r>
            <a:r>
              <a:rPr lang="en-US" dirty="0">
                <a:ea typeface="ヒラギノ明朝 ProN W3" charset="0"/>
                <a:cs typeface="ヒラギノ明朝 ProN W3" charset="0"/>
                <a:sym typeface="Academy Engraved LET" charset="0"/>
              </a:rPr>
              <a:t>dictates that educating clients about the risk and cost of care will motivate them to purchase LTCi</a:t>
            </a:r>
          </a:p>
          <a:p>
            <a:pPr marL="412102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412102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ヒラギノ明朝 ProN W3" charset="0"/>
                <a:cs typeface="ヒラギノ明朝 ProN W3" charset="0"/>
                <a:sym typeface="Academy Engraved LET" charset="0"/>
              </a:rPr>
              <a:t>The flaw is that discussing </a:t>
            </a:r>
            <a:r>
              <a:rPr lang="en-US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illness, </a:t>
            </a:r>
            <a:r>
              <a:rPr lang="en-US" dirty="0">
                <a:ea typeface="ヒラギノ明朝 ProN W3" charset="0"/>
                <a:cs typeface="ヒラギノ明朝 ProN W3" charset="0"/>
                <a:sym typeface="Academy Engraved LET" charset="0"/>
              </a:rPr>
              <a:t>senility and dependence conflicts directly with their beliefs</a:t>
            </a:r>
          </a:p>
          <a:p>
            <a:pPr marL="412102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412102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ヒラギノ明朝 ProN W3" charset="0"/>
                <a:cs typeface="ヒラギノ明朝 ProN W3" charset="0"/>
                <a:sym typeface="Academy Engraved LET" charset="0"/>
              </a:rPr>
              <a:t>There are three ways they can deal with it:</a:t>
            </a:r>
          </a:p>
          <a:p>
            <a:pPr marL="887356" lvl="1" indent="-360524" eaLnBrk="1" hangingPunct="1">
              <a:lnSpc>
                <a:spcPct val="90000"/>
              </a:lnSpc>
              <a:buFontTx/>
              <a:buAutoNum type="arabicParenR"/>
            </a:pPr>
            <a:r>
              <a:rPr lang="en-US" sz="3200" b="1" i="0" dirty="0">
                <a:ea typeface="ヒラギノ明朝 ProN W3" charset="0"/>
                <a:cs typeface="ヒラギノ明朝 ProN W3" charset="0"/>
                <a:sym typeface="Academy Engraved LET" charset="0"/>
              </a:rPr>
              <a:t>Ignore the </a:t>
            </a:r>
            <a:r>
              <a:rPr lang="en-US" sz="3200" b="1" i="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issue (risk)</a:t>
            </a:r>
            <a:endParaRPr lang="en-US" sz="3200" b="1" i="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1269096" lvl="2" indent="-28575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3200" i="0" dirty="0">
                <a:ea typeface="ヒラギノ明朝 ProN W3" charset="0"/>
                <a:cs typeface="ヒラギノ明朝 ProN W3" charset="0"/>
                <a:sym typeface="Academy Engraved LET" charset="0"/>
              </a:rPr>
              <a:t>Listen politely, suggest what was presented is interesting and then do</a:t>
            </a:r>
            <a:r>
              <a:rPr lang="en-US" sz="3200" i="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… nothing</a:t>
            </a:r>
            <a:endParaRPr lang="en-US" sz="3200" i="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887356" lvl="1" indent="-360524" eaLnBrk="1" hangingPunct="1">
              <a:lnSpc>
                <a:spcPct val="90000"/>
              </a:lnSpc>
              <a:buFontTx/>
              <a:buAutoNum type="arabicParenR" startAt="2"/>
            </a:pPr>
            <a:r>
              <a:rPr lang="en-US" sz="3200" b="1" i="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Rationalize the behavior</a:t>
            </a:r>
            <a:endParaRPr lang="en-US" sz="3200" b="1" i="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1269096" lvl="2" indent="-28575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3200" i="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“It’s </a:t>
            </a:r>
            <a:r>
              <a:rPr lang="en-US" sz="3200" i="0" dirty="0">
                <a:ea typeface="ヒラギノ明朝 ProN W3" charset="0"/>
                <a:cs typeface="ヒラギノ明朝 ProN W3" charset="0"/>
                <a:sym typeface="Academy Engraved LET" charset="0"/>
              </a:rPr>
              <a:t>not going to happen to </a:t>
            </a:r>
            <a:r>
              <a:rPr lang="en-US" sz="3200" i="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me”</a:t>
            </a:r>
            <a:endParaRPr lang="en-US" sz="3200" i="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526856" lvl="1" indent="0" eaLnBrk="1" hangingPunct="1">
              <a:lnSpc>
                <a:spcPct val="90000"/>
              </a:lnSpc>
              <a:buNone/>
            </a:pPr>
            <a:r>
              <a:rPr lang="en-US" sz="3200" b="1" i="0" dirty="0" smtClean="0">
                <a:solidFill>
                  <a:srgbClr val="002060"/>
                </a:solidFill>
                <a:ea typeface="ヒラギノ明朝 ProN W3" charset="0"/>
                <a:cs typeface="ヒラギノ明朝 ProN W3" charset="0"/>
                <a:sym typeface="Academy Engraved LET" charset="0"/>
              </a:rPr>
              <a:t>3)   </a:t>
            </a:r>
            <a:r>
              <a:rPr lang="en-US" sz="3200" b="1" i="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Change the behavior</a:t>
            </a:r>
          </a:p>
          <a:p>
            <a:pPr marL="1343846" lvl="2" indent="-360524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3200" i="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Rethink the subject matter</a:t>
            </a:r>
            <a:endParaRPr lang="en-US" sz="3200" i="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887356" lvl="1" indent="-360524" eaLnBrk="1" hangingPunct="1">
              <a:lnSpc>
                <a:spcPct val="90000"/>
              </a:lnSpc>
            </a:pPr>
            <a:endParaRPr lang="en-US" sz="2000" i="0" dirty="0">
              <a:latin typeface="Palatino Linotype" charset="0"/>
              <a:ea typeface="ヒラギノ明朝 ProN W3" charset="0"/>
              <a:cs typeface="ヒラギノ明朝 ProN W3" charset="0"/>
              <a:sym typeface="Academy Engraved LE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3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76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ヒラギノ明朝 ProN W3" charset="0"/>
                <a:cs typeface="ヒラギノ明朝 ProN W3" charset="0"/>
                <a:sym typeface="Academy Engraved LET" charset="0"/>
              </a:rPr>
              <a:t>Primary Provider 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a typeface="ヒラギノ明朝 ProN W3" charset="0"/>
                <a:cs typeface="ヒラギノ明朝 ProN W3" charset="0"/>
                <a:sym typeface="Academy Engraved LET" charset="0"/>
              </a:rPr>
              <a:t>of 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ヒラギノ明朝 ProN W3" charset="0"/>
                <a:cs typeface="ヒラギノ明朝 ProN W3" charset="0"/>
                <a:sym typeface="Academy Engraved LET" charset="0"/>
              </a:rPr>
              <a:t>Care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340359"/>
          </a:xfrm>
        </p:spPr>
        <p:txBody>
          <a:bodyPr rIns="116988"/>
          <a:lstStyle/>
          <a:p>
            <a:pPr marL="399568" indent="-33037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A</a:t>
            </a:r>
            <a:r>
              <a:rPr lang="en-US" sz="3000" b="1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primary provider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of care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views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the subject of extended care very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differently</a:t>
            </a:r>
            <a:endParaRPr lang="en-US" sz="300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399568" indent="-33037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They understand the emotional and physical stress of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caregiving</a:t>
            </a:r>
            <a:endParaRPr lang="en-US" sz="300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399568" indent="-33037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They are often dependent on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a primary earner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for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income and understand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the consequences if it is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lost</a:t>
            </a:r>
            <a:endParaRPr lang="en-US" sz="300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399568" indent="-33037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Both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of these are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enhanced if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the primary provider of care is female</a:t>
            </a:r>
            <a:endParaRPr lang="en-US" sz="300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69198" indent="0" eaLnBrk="1" hangingPunct="1">
              <a:lnSpc>
                <a:spcPct val="90000"/>
              </a:lnSpc>
              <a:defRPr/>
            </a:pPr>
            <a:endParaRPr lang="en-US" sz="2000" dirty="0">
              <a:latin typeface="Palatino Linotype" charset="0"/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69198" indent="0" eaLnBrk="1" hangingPunct="1">
              <a:lnSpc>
                <a:spcPct val="90000"/>
              </a:lnSpc>
              <a:defRPr/>
            </a:pPr>
            <a:endParaRPr lang="en-US" sz="2000" dirty="0">
              <a:latin typeface="Palatino Linotype" charset="0"/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69198" indent="0" eaLnBrk="1" hangingPunct="1">
              <a:lnSpc>
                <a:spcPct val="90000"/>
              </a:lnSpc>
              <a:defRPr/>
            </a:pPr>
            <a:endParaRPr lang="en-US" sz="2000" dirty="0">
              <a:latin typeface="Palatino Linotype" charset="0"/>
              <a:ea typeface="ヒラギノ明朝 ProN W3" charset="0"/>
              <a:cs typeface="ヒラギノ明朝 ProN W3" charset="0"/>
              <a:sym typeface="Academy Engraved LE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4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ヒラギノ明朝 ProN W3" charset="0"/>
                <a:cs typeface="ヒラギノ明朝 ProN W3" charset="0"/>
                <a:sym typeface="Academy Engraved LET" charset="0"/>
              </a:rPr>
              <a:t>The Fundamental Difference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idx="1"/>
          </p:nvPr>
        </p:nvSpPr>
        <p:spPr/>
        <p:txBody>
          <a:bodyPr rIns="116988"/>
          <a:lstStyle/>
          <a:p>
            <a:pPr marL="412098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A primary earner sees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extended care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as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a</a:t>
            </a:r>
            <a:r>
              <a:rPr lang="en-US" sz="3000" b="1" dirty="0">
                <a:ea typeface="ヒラギノ明朝 ProN W3" charset="0"/>
                <a:cs typeface="ヒラギノ明朝 ProN W3" charset="0"/>
                <a:sym typeface="Academy Engraved LET" charset="0"/>
              </a:rPr>
              <a:t> zero risk </a:t>
            </a:r>
            <a:r>
              <a:rPr lang="en-US" sz="3000" b="1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proposition</a:t>
            </a:r>
            <a:endParaRPr lang="en-US" sz="300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412098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A primary provider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of care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sees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it as a </a:t>
            </a:r>
            <a:r>
              <a:rPr lang="en-US" sz="3000" b="1" dirty="0">
                <a:ea typeface="ヒラギノ明朝 ProN W3" charset="0"/>
                <a:cs typeface="ヒラギノ明朝 ProN W3" charset="0"/>
                <a:sym typeface="Academy Engraved LET" charset="0"/>
              </a:rPr>
              <a:t>consequence </a:t>
            </a:r>
            <a:r>
              <a:rPr lang="en-US" sz="3000" b="1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proposition</a:t>
            </a:r>
            <a:endParaRPr lang="en-US" sz="300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412098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This is why you want the primary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caregiver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to be in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the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meeting</a:t>
            </a:r>
            <a:endParaRPr lang="en-US" sz="300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412098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Do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you see how these concepts are applicable to the sale of Life and DI insurance?</a:t>
            </a:r>
          </a:p>
          <a:p>
            <a:pPr marL="69200" indent="0" eaLnBrk="1" hangingPunct="1">
              <a:lnSpc>
                <a:spcPct val="90000"/>
              </a:lnSpc>
              <a:defRPr/>
            </a:pPr>
            <a:endParaRPr lang="en-US" sz="2000" dirty="0">
              <a:latin typeface="Palatino Linotype" charset="0"/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399568" indent="-330370" eaLnBrk="1" hangingPunct="1">
              <a:lnSpc>
                <a:spcPct val="90000"/>
              </a:lnSpc>
              <a:buFontTx/>
              <a:buChar char="•"/>
              <a:defRPr/>
            </a:pPr>
            <a:endParaRPr lang="en-US" sz="2000" dirty="0">
              <a:latin typeface="Palatino Linotype" charset="0"/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399568" indent="-330370" eaLnBrk="1" hangingPunct="1">
              <a:lnSpc>
                <a:spcPct val="90000"/>
              </a:lnSpc>
              <a:buFontTx/>
              <a:buChar char="•"/>
              <a:defRPr/>
            </a:pPr>
            <a:endParaRPr lang="en-US" sz="2000" dirty="0">
              <a:latin typeface="Palatino Linotype" charset="0"/>
              <a:ea typeface="ヒラギノ明朝 ProN W3" charset="0"/>
              <a:cs typeface="ヒラギノ明朝 ProN W3" charset="0"/>
              <a:sym typeface="Academy Engraved LE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33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ヒラギノ明朝 ProN W3" charset="0"/>
                <a:cs typeface="ヒラギノ明朝 ProN W3" charset="0"/>
                <a:sym typeface="Academy Engraved LET" charset="0"/>
              </a:rPr>
              <a:t>Eliminating 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ヒラギノ明朝 ProN W3" charset="0"/>
                <a:cs typeface="ヒラギノ明朝 ProN W3" charset="0"/>
                <a:sym typeface="Academy Engraved LET" charset="0"/>
              </a:rPr>
              <a:t>Cognitive Dissonance</a:t>
            </a:r>
            <a:endParaRPr lang="en-US" sz="3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340359"/>
          </a:xfrm>
        </p:spPr>
        <p:txBody>
          <a:bodyPr rIns="116988">
            <a:normAutofit/>
          </a:bodyPr>
          <a:lstStyle/>
          <a:p>
            <a:pPr marL="390656" indent="-321457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The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key to increased production is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to NOT create </a:t>
            </a:r>
            <a:r>
              <a:rPr lang="en-US" sz="3000" i="1" dirty="0">
                <a:ea typeface="ヒラギノ明朝 ProN W3" charset="0"/>
                <a:cs typeface="ヒラギノ明朝 ProN W3" charset="0"/>
                <a:sym typeface="Academy Engraved LET" charset="0"/>
              </a:rPr>
              <a:t>cognitive </a:t>
            </a:r>
            <a:r>
              <a:rPr lang="en-US" sz="3000" i="1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dissonance</a:t>
            </a:r>
            <a:endParaRPr lang="en-US" sz="300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412098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The conversation must be refocused</a:t>
            </a:r>
            <a:endParaRPr lang="en-US" sz="300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412098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A discussion based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on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the </a:t>
            </a:r>
            <a:r>
              <a:rPr lang="en-US" sz="3000" b="1" dirty="0">
                <a:ea typeface="ヒラギノ明朝 ProN W3" charset="0"/>
                <a:cs typeface="ヒラギノ明朝 ProN W3" charset="0"/>
                <a:sym typeface="Academy Engraved LET" charset="0"/>
              </a:rPr>
              <a:t>risk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 of needing care must be replaced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with…</a:t>
            </a:r>
            <a:endParaRPr lang="en-US" sz="300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412098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A discussion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about the </a:t>
            </a:r>
            <a:r>
              <a:rPr lang="en-US" sz="3000" b="1" dirty="0">
                <a:ea typeface="ヒラギノ明朝 ProN W3" charset="0"/>
                <a:cs typeface="ヒラギノ明朝 ProN W3" charset="0"/>
                <a:sym typeface="Academy Engraved LET" charset="0"/>
              </a:rPr>
              <a:t>consequences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of providing and paying for care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would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be to the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primary earner’s essential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directives… taking care of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those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they love</a:t>
            </a:r>
            <a:endParaRPr lang="en-US" sz="300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399568" indent="-330370" eaLnBrk="1" hangingPunct="1">
              <a:lnSpc>
                <a:spcPct val="90000"/>
              </a:lnSpc>
              <a:buFontTx/>
              <a:buChar char="•"/>
              <a:defRPr/>
            </a:pPr>
            <a:endParaRPr lang="en-US" sz="2000" dirty="0">
              <a:latin typeface="Palatino Linotype" charset="0"/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399568" indent="-330370" eaLnBrk="1" hangingPunct="1">
              <a:lnSpc>
                <a:spcPct val="90000"/>
              </a:lnSpc>
              <a:buFontTx/>
              <a:buChar char="•"/>
              <a:defRPr/>
            </a:pPr>
            <a:endParaRPr lang="en-US" sz="2000" dirty="0">
              <a:latin typeface="Palatino Linotype" charset="0"/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399568" indent="-330370" eaLnBrk="1" hangingPunct="1">
              <a:lnSpc>
                <a:spcPct val="90000"/>
              </a:lnSpc>
              <a:buFontTx/>
              <a:buChar char="•"/>
              <a:defRPr/>
            </a:pPr>
            <a:endParaRPr lang="en-US" sz="2000" dirty="0">
              <a:latin typeface="Palatino Linotype" charset="0"/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399568" indent="-330370" eaLnBrk="1" hangingPunct="1">
              <a:lnSpc>
                <a:spcPct val="90000"/>
              </a:lnSpc>
              <a:buFontTx/>
              <a:buChar char="•"/>
              <a:defRPr/>
            </a:pPr>
            <a:endParaRPr lang="en-US" sz="2000" dirty="0">
              <a:latin typeface="Palatino Linotype" charset="0"/>
              <a:ea typeface="ヒラギノ明朝 ProN W3" charset="0"/>
              <a:cs typeface="ヒラギノ明朝 ProN W3" charset="0"/>
              <a:sym typeface="Academy Engraved LE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2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035558"/>
          </a:xfrm>
        </p:spPr>
        <p:txBody>
          <a:bodyPr rIns="116994"/>
          <a:lstStyle/>
          <a:p>
            <a:pPr marL="442004" indent="-401822" eaLnBrk="1" hangingPunct="1">
              <a:buFont typeface="Arial" pitchFamily="34" charset="0"/>
              <a:buChar char="•"/>
              <a:defRPr/>
            </a:pPr>
            <a:endParaRPr lang="en-US" sz="2500" dirty="0">
              <a:latin typeface="Palatino Linotype" pitchFamily="18" charset="0"/>
            </a:endParaRPr>
          </a:p>
          <a:p>
            <a:pPr marL="40182" indent="0" algn="ctr" eaLnBrk="1" hangingPunct="1">
              <a:buClr>
                <a:schemeClr val="bg1"/>
              </a:buClr>
              <a:defRPr/>
            </a:pPr>
            <a:endParaRPr lang="en-US" sz="3600" dirty="0">
              <a:latin typeface="+mj-lt"/>
            </a:endParaRPr>
          </a:p>
          <a:p>
            <a:pPr marL="40182" indent="0" algn="ctr" eaLnBrk="1" hangingPunct="1">
              <a:buClr>
                <a:schemeClr val="bg1"/>
              </a:buClr>
              <a:defRPr/>
            </a:pPr>
            <a:r>
              <a:rPr lang="en-US" sz="3600" b="1" dirty="0">
                <a:latin typeface="+mj-lt"/>
              </a:rPr>
              <a:t>Selected Power Phrases</a:t>
            </a:r>
          </a:p>
        </p:txBody>
      </p:sp>
    </p:spTree>
    <p:extLst>
      <p:ext uri="{BB962C8B-B14F-4D97-AF65-F5344CB8AC3E}">
        <p14:creationId xmlns:p14="http://schemas.microsoft.com/office/powerpoint/2010/main" val="360450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959359"/>
          </a:xfrm>
        </p:spPr>
        <p:txBody>
          <a:bodyPr/>
          <a:lstStyle/>
          <a:p>
            <a:pPr indent="0" algn="ctr" eaLnBrk="1" hangingPunct="1"/>
            <a:endParaRPr lang="en-US" sz="2800" dirty="0">
              <a:latin typeface="Palatino Linotype" charset="0"/>
              <a:ea typeface="ヒラギノ明朝 ProN W3" charset="0"/>
              <a:cs typeface="ヒラギノ明朝 ProN W3" charset="0"/>
            </a:endParaRPr>
          </a:p>
          <a:p>
            <a:pPr indent="0" algn="ctr" eaLnBrk="1" hangingPunct="1">
              <a:buNone/>
            </a:pPr>
            <a:r>
              <a:rPr lang="en-US" sz="3400" dirty="0">
                <a:latin typeface="+mj-lt"/>
                <a:ea typeface="ヒラギノ明朝 ProN W3" charset="0"/>
                <a:cs typeface="ヒラギノ明朝 ProN W3" charset="0"/>
              </a:rPr>
              <a:t>It starts with correcting </a:t>
            </a:r>
            <a:r>
              <a:rPr lang="en-US" sz="3400" dirty="0" smtClean="0">
                <a:latin typeface="+mj-lt"/>
                <a:ea typeface="ヒラギノ明朝 ProN W3" charset="0"/>
                <a:cs typeface="ヒラギノ明朝 ProN W3" charset="0"/>
              </a:rPr>
              <a:t>three presumptions</a:t>
            </a:r>
          </a:p>
          <a:p>
            <a:pPr indent="0" algn="ctr" eaLnBrk="1" hangingPunct="1">
              <a:buNone/>
            </a:pPr>
            <a:r>
              <a:rPr lang="en-US" sz="3400" dirty="0" smtClean="0">
                <a:latin typeface="+mj-lt"/>
                <a:ea typeface="ヒラギノ明朝 ProN W3" charset="0"/>
                <a:cs typeface="ヒラギノ明朝 ProN W3" charset="0"/>
              </a:rPr>
              <a:t>that </a:t>
            </a:r>
            <a:r>
              <a:rPr lang="en-US" sz="3400" dirty="0">
                <a:latin typeface="+mj-lt"/>
                <a:ea typeface="ヒラギノ明朝 ProN W3" charset="0"/>
                <a:cs typeface="ヒラギノ明朝 ProN W3" charset="0"/>
              </a:rPr>
              <a:t>have underpinned </a:t>
            </a:r>
            <a:r>
              <a:rPr lang="en-US" sz="3400" dirty="0" smtClean="0">
                <a:latin typeface="+mj-lt"/>
                <a:ea typeface="ヒラギノ明朝 ProN W3" charset="0"/>
                <a:cs typeface="ヒラギノ明朝 ProN W3" charset="0"/>
              </a:rPr>
              <a:t>the sale of </a:t>
            </a:r>
            <a:r>
              <a:rPr lang="en-US" sz="3400" dirty="0" err="1" smtClean="0">
                <a:latin typeface="+mj-lt"/>
                <a:ea typeface="ヒラギノ明朝 ProN W3" charset="0"/>
                <a:cs typeface="ヒラギノ明朝 ProN W3" charset="0"/>
              </a:rPr>
              <a:t>LTCi</a:t>
            </a:r>
            <a:r>
              <a:rPr lang="en-US" sz="3400" dirty="0" smtClean="0">
                <a:latin typeface="+mj-lt"/>
                <a:ea typeface="ヒラギノ明朝 ProN W3" charset="0"/>
                <a:cs typeface="ヒラギノ明朝 ProN W3" charset="0"/>
              </a:rPr>
              <a:t> </a:t>
            </a:r>
            <a:endParaRPr lang="en-US" sz="3400" dirty="0">
              <a:latin typeface="+mj-lt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9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533400"/>
            <a:ext cx="8305800" cy="5102359"/>
          </a:xfrm>
        </p:spPr>
        <p:txBody>
          <a:bodyPr rIns="116994">
            <a:normAutofit/>
          </a:bodyPr>
          <a:lstStyle/>
          <a:p>
            <a:pPr marL="412102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Who </a:t>
            </a:r>
            <a:r>
              <a:rPr lang="en-US" sz="3000" dirty="0">
                <a:ea typeface="ヒラギノ明朝 ProN W3" charset="0"/>
                <a:cs typeface="Academy Engraved LET" charset="0"/>
                <a:sym typeface="Academy Engraved LET" charset="0"/>
              </a:rPr>
              <a:t>and what is important to </a:t>
            </a:r>
            <a:r>
              <a:rPr lang="en-US" sz="3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you?</a:t>
            </a:r>
            <a:endParaRPr lang="en-US" sz="3000" dirty="0">
              <a:ea typeface="ヒラギノ明朝 ProN W3" charset="0"/>
              <a:cs typeface="Academy Engraved LET" charset="0"/>
              <a:sym typeface="Academy Engraved LET" charset="0"/>
            </a:endParaRPr>
          </a:p>
          <a:p>
            <a:pPr marL="412125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900" dirty="0" smtClean="0">
              <a:ea typeface="ヒラギノ明朝 ProN W3" charset="0"/>
              <a:cs typeface="Academy Engraved LET" charset="0"/>
              <a:sym typeface="Academy Engraved LET" charset="0"/>
            </a:endParaRPr>
          </a:p>
          <a:p>
            <a:pPr marL="412125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What </a:t>
            </a:r>
            <a:r>
              <a:rPr lang="en-US" sz="3000" dirty="0">
                <a:ea typeface="ヒラギノ明朝 ProN W3" charset="0"/>
                <a:cs typeface="Academy Engraved LET" charset="0"/>
                <a:sym typeface="Academy Engraved LET" charset="0"/>
              </a:rPr>
              <a:t>responsibilities do you now have that you didn’t think you would have 10-15 years ago?</a:t>
            </a:r>
          </a:p>
          <a:p>
            <a:pPr marL="869733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800" dirty="0">
              <a:ea typeface="ヒラギノ明朝 ProN W3" charset="0"/>
              <a:cs typeface="Academy Engraved LET" charset="0"/>
              <a:sym typeface="Academy Engraved LET" charset="0"/>
            </a:endParaRPr>
          </a:p>
          <a:p>
            <a:pPr marL="412125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ea typeface="ヒラギノ明朝 ProN W3" charset="0"/>
                <a:cs typeface="Academy Engraved LET" charset="0"/>
                <a:sym typeface="Academy Engraved LET" charset="0"/>
              </a:rPr>
              <a:t>Do you see taking </a:t>
            </a:r>
            <a:r>
              <a:rPr lang="en-US" sz="3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most, </a:t>
            </a:r>
            <a:r>
              <a:rPr lang="en-US" sz="3000" dirty="0">
                <a:ea typeface="ヒラギノ明朝 ProN W3" charset="0"/>
                <a:cs typeface="Academy Engraved LET" charset="0"/>
                <a:sym typeface="Academy Engraved LET" charset="0"/>
              </a:rPr>
              <a:t>if not </a:t>
            </a:r>
            <a:r>
              <a:rPr lang="en-US" sz="3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all, </a:t>
            </a:r>
            <a:r>
              <a:rPr lang="en-US" sz="3000" dirty="0">
                <a:ea typeface="ヒラギノ明朝 ProN W3" charset="0"/>
                <a:cs typeface="Academy Engraved LET" charset="0"/>
                <a:sym typeface="Academy Engraved LET" charset="0"/>
              </a:rPr>
              <a:t>of your financial commitments into the future in one form or another?</a:t>
            </a:r>
          </a:p>
          <a:p>
            <a:pPr marL="526833" lvl="1" indent="0" eaLnBrk="1" hangingPunct="1">
              <a:lnSpc>
                <a:spcPct val="90000"/>
              </a:lnSpc>
              <a:buNone/>
            </a:pPr>
            <a:endParaRPr lang="en-US" sz="800" dirty="0">
              <a:ea typeface="ヒラギノ明朝 ProN W3" charset="0"/>
              <a:cs typeface="Academy Engraved LET" charset="0"/>
              <a:sym typeface="Academy Engraved LET" charset="0"/>
            </a:endParaRPr>
          </a:p>
          <a:p>
            <a:pPr marL="471024" indent="-401822" eaLnBrk="1" hangingPunct="1">
              <a:lnSpc>
                <a:spcPct val="90000"/>
              </a:lnSpc>
              <a:buFontTx/>
              <a:buChar char="•"/>
            </a:pPr>
            <a:r>
              <a:rPr lang="en-US" sz="3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Analysis</a:t>
            </a:r>
          </a:p>
          <a:p>
            <a:pPr marL="928654" lvl="1" indent="-401822" eaLnBrk="1" hangingPunct="1">
              <a:lnSpc>
                <a:spcPct val="90000"/>
              </a:lnSpc>
              <a:buFontTx/>
              <a:buChar char="•"/>
            </a:pPr>
            <a:r>
              <a:rPr lang="en-US" sz="3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People insure what’s important to them</a:t>
            </a:r>
          </a:p>
          <a:p>
            <a:pPr marL="928654" lvl="1" indent="-401822" eaLnBrk="1" hangingPunct="1">
              <a:lnSpc>
                <a:spcPct val="90000"/>
              </a:lnSpc>
              <a:buFontTx/>
              <a:buChar char="•"/>
            </a:pPr>
            <a:r>
              <a:rPr lang="en-US" sz="3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Hits directly at Primary Earner’s directives </a:t>
            </a:r>
          </a:p>
          <a:p>
            <a:pPr marL="471024" indent="-401822" eaLnBrk="1" hangingPunct="1">
              <a:lnSpc>
                <a:spcPct val="90000"/>
              </a:lnSpc>
              <a:buFontTx/>
              <a:buChar char="•"/>
            </a:pPr>
            <a:endParaRPr lang="en-US" sz="2200" dirty="0">
              <a:solidFill>
                <a:srgbClr val="002060"/>
              </a:solidFill>
              <a:latin typeface="Palatino Linotype" charset="0"/>
              <a:ea typeface="ヒラギノ明朝 ProN W3" charset="0"/>
              <a:cs typeface="ヒラギノ明朝 ProN W3" charset="0"/>
              <a:sym typeface="Academy Engraved LET" charset="0"/>
            </a:endParaRPr>
          </a:p>
        </p:txBody>
      </p:sp>
      <p:sp>
        <p:nvSpPr>
          <p:cNvPr id="27654" name="Rectangle 5"/>
          <p:cNvSpPr>
            <a:spLocks/>
          </p:cNvSpPr>
          <p:nvPr/>
        </p:nvSpPr>
        <p:spPr bwMode="auto">
          <a:xfrm>
            <a:off x="4607719" y="4491633"/>
            <a:ext cx="1348383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 anchor="b"/>
          <a:lstStyle/>
          <a:p>
            <a:pPr marL="40182" algn="r"/>
            <a:endParaRPr lang="en-US" sz="1000" dirty="0">
              <a:latin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5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idx="1"/>
          </p:nvPr>
        </p:nvSpPr>
        <p:spPr>
          <a:xfrm>
            <a:off x="492919" y="762000"/>
            <a:ext cx="8229600" cy="4035558"/>
          </a:xfrm>
        </p:spPr>
        <p:txBody>
          <a:bodyPr rIns="116994">
            <a:normAutofit fontScale="92500" lnSpcReduction="20000"/>
          </a:bodyPr>
          <a:lstStyle/>
          <a:p>
            <a:pPr marL="471024" indent="-401822" eaLnBrk="1" hangingPunct="1">
              <a:lnSpc>
                <a:spcPct val="90000"/>
              </a:lnSpc>
              <a:buFontTx/>
              <a:buChar char="•"/>
            </a:pPr>
            <a:endParaRPr lang="en-US" sz="2500" dirty="0">
              <a:solidFill>
                <a:schemeClr val="bg2"/>
              </a:solidFill>
              <a:latin typeface="Palatino Linotype" charset="0"/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471024" indent="-401822" eaLnBrk="1" hangingPunct="1">
              <a:lnSpc>
                <a:spcPct val="90000"/>
              </a:lnSpc>
              <a:buFontTx/>
              <a:buChar char="•"/>
            </a:pPr>
            <a:endParaRPr lang="en-US" sz="2200" i="1" dirty="0">
              <a:solidFill>
                <a:schemeClr val="bg2"/>
              </a:solidFill>
              <a:latin typeface="Palatino Linotype" charset="0"/>
              <a:ea typeface="ヒラギノ明朝 ProN W3" charset="0"/>
              <a:cs typeface="Academy Engraved LET" charset="0"/>
              <a:sym typeface="Academy Engraved LET" charset="0"/>
            </a:endParaRPr>
          </a:p>
          <a:p>
            <a:pPr marL="412102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i="1" dirty="0">
                <a:ea typeface="ヒラギノ明朝 ProN W3" charset="0"/>
                <a:cs typeface="Academy Engraved LET" charset="0"/>
                <a:sym typeface="Academy Engraved LET" charset="0"/>
              </a:rPr>
              <a:t>This is not a discussion about the risk of you needing </a:t>
            </a:r>
            <a:r>
              <a:rPr lang="en-US" sz="3000" i="1" dirty="0" smtClean="0">
                <a:ea typeface="ヒラギノ明朝 ProN W3" charset="0"/>
                <a:cs typeface="Academy Engraved LET" charset="0"/>
                <a:sym typeface="Academy Engraved LET" charset="0"/>
              </a:rPr>
              <a:t>care, since you may never </a:t>
            </a:r>
            <a:r>
              <a:rPr lang="en-US" sz="3000" i="1" dirty="0">
                <a:ea typeface="ヒラギノ明朝 ProN W3" charset="0"/>
                <a:cs typeface="Academy Engraved LET" charset="0"/>
                <a:sym typeface="Academy Engraved LET" charset="0"/>
              </a:rPr>
              <a:t>need </a:t>
            </a:r>
            <a:r>
              <a:rPr lang="en-US" sz="3000" i="1" dirty="0" smtClean="0">
                <a:ea typeface="ヒラギノ明朝 ProN W3" charset="0"/>
                <a:cs typeface="Academy Engraved LET" charset="0"/>
                <a:sym typeface="Academy Engraved LET" charset="0"/>
              </a:rPr>
              <a:t>it. However, it is essential to have a </a:t>
            </a:r>
            <a:r>
              <a:rPr lang="en-US" sz="3000" i="1" dirty="0">
                <a:ea typeface="ヒラギノ明朝 ProN W3" charset="0"/>
                <a:cs typeface="Academy Engraved LET" charset="0"/>
                <a:sym typeface="Academy Engraved LET" charset="0"/>
              </a:rPr>
              <a:t>discussion about </a:t>
            </a:r>
            <a:r>
              <a:rPr lang="en-US" sz="3000" i="1" dirty="0" smtClean="0">
                <a:ea typeface="ヒラギノ明朝 ProN W3" charset="0"/>
                <a:cs typeface="Academy Engraved LET" charset="0"/>
                <a:sym typeface="Academy Engraved LET" charset="0"/>
              </a:rPr>
              <a:t>the consequences on those </a:t>
            </a:r>
            <a:r>
              <a:rPr lang="en-US" sz="3000" i="1" dirty="0">
                <a:ea typeface="ヒラギノ明朝 ProN W3" charset="0"/>
                <a:cs typeface="Academy Engraved LET" charset="0"/>
                <a:sym typeface="Academy Engraved LET" charset="0"/>
              </a:rPr>
              <a:t>you </a:t>
            </a:r>
            <a:r>
              <a:rPr lang="en-US" sz="3000" i="1" dirty="0" smtClean="0">
                <a:ea typeface="ヒラギノ明朝 ProN W3" charset="0"/>
                <a:cs typeface="Academy Engraved LET" charset="0"/>
                <a:sym typeface="Academy Engraved LET" charset="0"/>
              </a:rPr>
              <a:t>love and </a:t>
            </a:r>
            <a:r>
              <a:rPr lang="en-US" sz="3000" i="1" dirty="0">
                <a:ea typeface="ヒラギノ明朝 ProN W3" charset="0"/>
                <a:cs typeface="Academy Engraved LET" charset="0"/>
                <a:sym typeface="Academy Engraved LET" charset="0"/>
              </a:rPr>
              <a:t>promised to take care </a:t>
            </a:r>
            <a:r>
              <a:rPr lang="en-US" sz="3000" i="1" dirty="0" smtClean="0">
                <a:ea typeface="ヒラギノ明朝 ProN W3" charset="0"/>
                <a:cs typeface="Academy Engraved LET" charset="0"/>
                <a:sym typeface="Academy Engraved LET" charset="0"/>
              </a:rPr>
              <a:t>of, if you ever did need care.</a:t>
            </a:r>
            <a:endParaRPr lang="en-US" sz="3000" dirty="0">
              <a:ea typeface="ヒラギノ明朝 ProN W3" charset="0"/>
              <a:cs typeface="Academy Engraved LET" charset="0"/>
              <a:sym typeface="Academy Engraved LET" charset="0"/>
            </a:endParaRPr>
          </a:p>
          <a:p>
            <a:pPr marL="471024" indent="-401822" eaLnBrk="1" hangingPunct="1">
              <a:lnSpc>
                <a:spcPct val="90000"/>
              </a:lnSpc>
              <a:buFontTx/>
              <a:buChar char="•"/>
            </a:pPr>
            <a:endParaRPr lang="en-US" sz="3000" dirty="0">
              <a:ea typeface="ヒラギノ明朝 ProN W3" charset="0"/>
              <a:cs typeface="Academy Engraved LET" charset="0"/>
              <a:sym typeface="Academy Engraved LET" charset="0"/>
            </a:endParaRPr>
          </a:p>
          <a:p>
            <a:pPr marL="412103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b="1" dirty="0">
                <a:ea typeface="ヒラギノ明朝 ProN W3" charset="0"/>
                <a:cs typeface="Academy Engraved LET" charset="0"/>
                <a:sym typeface="Academy Engraved LET" charset="0"/>
              </a:rPr>
              <a:t>Analysis</a:t>
            </a:r>
          </a:p>
          <a:p>
            <a:pPr marL="869733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ea typeface="ヒラギノ明朝 ProN W3" charset="0"/>
                <a:cs typeface="Academy Engraved LET" charset="0"/>
                <a:sym typeface="Academy Engraved LET" charset="0"/>
              </a:rPr>
              <a:t>C</a:t>
            </a:r>
            <a:r>
              <a:rPr lang="en-US" sz="3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ognitive </a:t>
            </a:r>
            <a:r>
              <a:rPr lang="en-US" sz="3000" dirty="0">
                <a:ea typeface="ヒラギノ明朝 ProN W3" charset="0"/>
                <a:cs typeface="Academy Engraved LET" charset="0"/>
                <a:sym typeface="Academy Engraved LET" charset="0"/>
              </a:rPr>
              <a:t>dissonance </a:t>
            </a:r>
            <a:r>
              <a:rPr lang="en-US" sz="3000" i="0" dirty="0">
                <a:ea typeface="ヒラギノ明朝 ProN W3" charset="0"/>
                <a:cs typeface="Academy Engraved LET" charset="0"/>
                <a:sym typeface="Academy Engraved LET" charset="0"/>
              </a:rPr>
              <a:t>is </a:t>
            </a:r>
            <a:r>
              <a:rPr lang="en-US" sz="3000" i="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not created</a:t>
            </a:r>
            <a:endParaRPr lang="en-US" sz="3000" i="0" dirty="0">
              <a:ea typeface="ヒラギノ明朝 ProN W3" charset="0"/>
              <a:cs typeface="Academy Engraved LET" charset="0"/>
              <a:sym typeface="Academy Engraved LET" charset="0"/>
            </a:endParaRPr>
          </a:p>
          <a:p>
            <a:pPr marL="869732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i="0" dirty="0">
                <a:ea typeface="ヒラギノ明朝 ProN W3" charset="0"/>
                <a:cs typeface="Academy Engraved LET" charset="0"/>
                <a:sym typeface="Academy Engraved LET" charset="0"/>
              </a:rPr>
              <a:t>Hits directly at Primary Earner’s directives </a:t>
            </a:r>
          </a:p>
          <a:p>
            <a:pPr marL="471024" indent="-401822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US" sz="2200" dirty="0">
              <a:solidFill>
                <a:srgbClr val="002060"/>
              </a:solidFill>
              <a:latin typeface="Palatino Linotype" charset="0"/>
              <a:ea typeface="ヒラギノ明朝 ProN W3" charset="0"/>
              <a:cs typeface="ヒラギノ明朝 ProN W3" charset="0"/>
              <a:sym typeface="Academy Engraved LET" charset="0"/>
            </a:endParaRPr>
          </a:p>
        </p:txBody>
      </p:sp>
      <p:sp>
        <p:nvSpPr>
          <p:cNvPr id="27654" name="Rectangle 5"/>
          <p:cNvSpPr>
            <a:spLocks/>
          </p:cNvSpPr>
          <p:nvPr/>
        </p:nvSpPr>
        <p:spPr bwMode="auto">
          <a:xfrm>
            <a:off x="4607719" y="4491633"/>
            <a:ext cx="1348383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 anchor="b"/>
          <a:lstStyle/>
          <a:p>
            <a:pPr marL="40182" algn="r"/>
            <a:endParaRPr lang="en-US" sz="1000" dirty="0">
              <a:latin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52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381000"/>
            <a:ext cx="8382000" cy="5486400"/>
          </a:xfrm>
        </p:spPr>
        <p:txBody>
          <a:bodyPr rIns="116994">
            <a:noAutofit/>
          </a:bodyPr>
          <a:lstStyle/>
          <a:p>
            <a:pPr marL="412102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What </a:t>
            </a:r>
            <a:r>
              <a:rPr lang="en-US" sz="2000" dirty="0">
                <a:ea typeface="ヒラギノ明朝 ProN W3" charset="0"/>
                <a:cs typeface="Academy Engraved LET" charset="0"/>
                <a:sym typeface="Academy Engraved LET" charset="0"/>
              </a:rPr>
              <a:t>do you think extended care is?</a:t>
            </a:r>
          </a:p>
          <a:p>
            <a:pPr marL="869732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ヒラギノ明朝 ProN W3" charset="0"/>
                <a:cs typeface="Academy Engraved LET" charset="0"/>
                <a:sym typeface="Academy Engraved LET" charset="0"/>
              </a:rPr>
              <a:t>Client:	</a:t>
            </a:r>
            <a:r>
              <a:rPr lang="en-US" sz="2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A nursing </a:t>
            </a:r>
            <a:r>
              <a:rPr lang="en-US" sz="2000" dirty="0">
                <a:ea typeface="ヒラギノ明朝 ProN W3" charset="0"/>
                <a:cs typeface="Academy Engraved LET" charset="0"/>
                <a:sym typeface="Academy Engraved LET" charset="0"/>
              </a:rPr>
              <a:t>home?</a:t>
            </a:r>
          </a:p>
          <a:p>
            <a:pPr marL="869732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	You</a:t>
            </a:r>
            <a:r>
              <a:rPr lang="en-US" sz="2000" dirty="0">
                <a:ea typeface="ヒラギノ明朝 ProN W3" charset="0"/>
                <a:cs typeface="Academy Engraved LET" charset="0"/>
                <a:sym typeface="Academy Engraved LET" charset="0"/>
              </a:rPr>
              <a:t>:	</a:t>
            </a:r>
            <a:r>
              <a:rPr lang="en-US" sz="2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  No</a:t>
            </a:r>
            <a:endParaRPr lang="en-US" sz="2000" dirty="0">
              <a:ea typeface="ヒラギノ明朝 ProN W3" charset="0"/>
              <a:cs typeface="Academy Engraved LET" charset="0"/>
              <a:sym typeface="Academy Engraved LET" charset="0"/>
            </a:endParaRPr>
          </a:p>
          <a:p>
            <a:pPr marL="869732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ヒラギノ明朝 ProN W3" charset="0"/>
                <a:cs typeface="Academy Engraved LET" charset="0"/>
                <a:sym typeface="Academy Engraved LET" charset="0"/>
              </a:rPr>
              <a:t>Client:	</a:t>
            </a:r>
            <a:r>
              <a:rPr lang="en-US" sz="2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When you </a:t>
            </a:r>
            <a:r>
              <a:rPr lang="en-US" sz="2000" dirty="0">
                <a:ea typeface="ヒラギノ明朝 ProN W3" charset="0"/>
                <a:cs typeface="Academy Engraved LET" charset="0"/>
                <a:sym typeface="Academy Engraved LET" charset="0"/>
              </a:rPr>
              <a:t>can’t take of yourself?</a:t>
            </a:r>
          </a:p>
          <a:p>
            <a:pPr marL="869732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	You</a:t>
            </a:r>
            <a:r>
              <a:rPr lang="en-US" sz="2000" dirty="0">
                <a:ea typeface="ヒラギノ明朝 ProN W3" charset="0"/>
                <a:cs typeface="Academy Engraved LET" charset="0"/>
                <a:sym typeface="Academy Engraved LET" charset="0"/>
              </a:rPr>
              <a:t>:	</a:t>
            </a:r>
            <a:r>
              <a:rPr lang="en-US" sz="2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  No</a:t>
            </a:r>
            <a:r>
              <a:rPr lang="en-US" sz="2000" dirty="0">
                <a:ea typeface="ヒラギノ明朝 ProN W3" charset="0"/>
                <a:cs typeface="Academy Engraved LET" charset="0"/>
                <a:sym typeface="Academy Engraved LET" charset="0"/>
              </a:rPr>
              <a:t>	</a:t>
            </a:r>
            <a:endParaRPr lang="en-US" sz="2000" dirty="0" smtClean="0">
              <a:ea typeface="ヒラギノ明朝 ProN W3" charset="0"/>
              <a:cs typeface="Academy Engraved LET" charset="0"/>
              <a:sym typeface="Academy Engraved LET" charset="0"/>
            </a:endParaRPr>
          </a:p>
          <a:p>
            <a:pPr marL="869732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Client</a:t>
            </a:r>
            <a:r>
              <a:rPr lang="en-US" sz="2000" dirty="0">
                <a:ea typeface="ヒラギノ明朝 ProN W3" charset="0"/>
                <a:cs typeface="Academy Engraved LET" charset="0"/>
                <a:sym typeface="Academy Engraved LET" charset="0"/>
              </a:rPr>
              <a:t>:	</a:t>
            </a:r>
            <a:r>
              <a:rPr lang="en-US" sz="2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Then what </a:t>
            </a:r>
            <a:r>
              <a:rPr lang="en-US" sz="2000" dirty="0">
                <a:ea typeface="ヒラギノ明朝 ProN W3" charset="0"/>
                <a:cs typeface="Academy Engraved LET" charset="0"/>
                <a:sym typeface="Academy Engraved LET" charset="0"/>
              </a:rPr>
              <a:t>is it</a:t>
            </a:r>
            <a:r>
              <a:rPr lang="en-US" sz="2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?</a:t>
            </a:r>
            <a:endParaRPr lang="en-US" sz="2000" dirty="0">
              <a:ea typeface="ヒラギノ明朝 ProN W3" charset="0"/>
              <a:cs typeface="Academy Engraved LET" charset="0"/>
              <a:sym typeface="Academy Engraved LET" charset="0"/>
            </a:endParaRPr>
          </a:p>
          <a:p>
            <a:pPr marL="412103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It’s </a:t>
            </a:r>
            <a:r>
              <a:rPr lang="en-US" sz="2000" dirty="0">
                <a:ea typeface="ヒラギノ明朝 ProN W3" charset="0"/>
                <a:cs typeface="Academy Engraved LET" charset="0"/>
                <a:sym typeface="Academy Engraved LET" charset="0"/>
              </a:rPr>
              <a:t>not an illness like Parkinson’s </a:t>
            </a:r>
            <a:r>
              <a:rPr lang="en-US" sz="2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disease</a:t>
            </a:r>
            <a:r>
              <a:rPr lang="en-US" sz="2000" dirty="0">
                <a:ea typeface="ヒラギノ明朝 ProN W3" charset="0"/>
                <a:cs typeface="Academy Engraved LET" charset="0"/>
                <a:sym typeface="Academy Engraved LET" charset="0"/>
              </a:rPr>
              <a:t> </a:t>
            </a:r>
            <a:r>
              <a:rPr lang="en-US" sz="2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or dementia. It’s a </a:t>
            </a:r>
            <a:r>
              <a:rPr lang="en-US" sz="2000" dirty="0">
                <a:ea typeface="ヒラギノ明朝 ProN W3" charset="0"/>
                <a:cs typeface="Academy Engraved LET" charset="0"/>
                <a:sym typeface="Academy Engraved LET" charset="0"/>
              </a:rPr>
              <a:t>life changing event that c</a:t>
            </a:r>
            <a:r>
              <a:rPr lang="en-US" sz="2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ould </a:t>
            </a:r>
            <a:r>
              <a:rPr lang="en-US" sz="2000" dirty="0">
                <a:ea typeface="ヒラギノ明朝 ProN W3" charset="0"/>
                <a:cs typeface="Academy Engraved LET" charset="0"/>
                <a:sym typeface="Academy Engraved LET" charset="0"/>
              </a:rPr>
              <a:t>have irreversible physical, emotional </a:t>
            </a:r>
            <a:r>
              <a:rPr lang="en-US" sz="2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and </a:t>
            </a:r>
            <a:r>
              <a:rPr lang="en-US" sz="2000" dirty="0">
                <a:ea typeface="ヒラギノ明朝 ProN W3" charset="0"/>
                <a:cs typeface="Academy Engraved LET" charset="0"/>
                <a:sym typeface="Academy Engraved LET" charset="0"/>
              </a:rPr>
              <a:t>financial consequences to those you </a:t>
            </a:r>
            <a:r>
              <a:rPr lang="en-US" sz="2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love.</a:t>
            </a:r>
          </a:p>
          <a:p>
            <a:pPr marL="412102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Analysis</a:t>
            </a:r>
            <a:r>
              <a:rPr lang="en-US" sz="2000" dirty="0">
                <a:ea typeface="ヒラギノ明朝 ProN W3" charset="0"/>
                <a:cs typeface="Academy Engraved LET" charset="0"/>
                <a:sym typeface="Academy Engraved LET" charset="0"/>
              </a:rPr>
              <a:t>:</a:t>
            </a:r>
          </a:p>
          <a:p>
            <a:pPr marL="869732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Cognitive </a:t>
            </a:r>
            <a:r>
              <a:rPr lang="en-US" sz="2000" dirty="0">
                <a:ea typeface="ヒラギノ明朝 ProN W3" charset="0"/>
                <a:cs typeface="Academy Engraved LET" charset="0"/>
                <a:sym typeface="Academy Engraved LET" charset="0"/>
              </a:rPr>
              <a:t>dissonance </a:t>
            </a:r>
            <a:r>
              <a:rPr lang="en-US" sz="2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is not created</a:t>
            </a:r>
            <a:endParaRPr lang="en-US" sz="2000" dirty="0">
              <a:ea typeface="ヒラギノ明朝 ProN W3" charset="0"/>
              <a:cs typeface="Academy Engraved LET" charset="0"/>
              <a:sym typeface="Academy Engraved LET" charset="0"/>
            </a:endParaRPr>
          </a:p>
          <a:p>
            <a:pPr marL="869732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A primary earner will take </a:t>
            </a:r>
            <a:r>
              <a:rPr lang="en-US" sz="2000" dirty="0">
                <a:ea typeface="ヒラギノ明朝 ProN W3" charset="0"/>
                <a:cs typeface="Academy Engraved LET" charset="0"/>
                <a:sym typeface="Academy Engraved LET" charset="0"/>
              </a:rPr>
              <a:t>care of their </a:t>
            </a:r>
            <a:r>
              <a:rPr lang="en-US" sz="2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family, even risking their own health</a:t>
            </a:r>
          </a:p>
          <a:p>
            <a:pPr marL="869732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They now consider what will happen </a:t>
            </a:r>
            <a:r>
              <a:rPr lang="en-US" sz="2000" dirty="0">
                <a:ea typeface="ヒラギノ明朝 ProN W3" charset="0"/>
                <a:cs typeface="Academy Engraved LET" charset="0"/>
                <a:sym typeface="Academy Engraved LET" charset="0"/>
              </a:rPr>
              <a:t>to those who would have no choice but to take care of </a:t>
            </a:r>
            <a:r>
              <a:rPr lang="en-US" sz="2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them </a:t>
            </a:r>
          </a:p>
          <a:p>
            <a:pPr marL="869732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It impacts their ability </a:t>
            </a:r>
            <a:r>
              <a:rPr lang="en-US" sz="2000" dirty="0">
                <a:ea typeface="ヒラギノ明朝 ProN W3" charset="0"/>
                <a:cs typeface="Academy Engraved LET" charset="0"/>
                <a:sym typeface="Academy Engraved LET" charset="0"/>
              </a:rPr>
              <a:t>to keep financial </a:t>
            </a:r>
            <a:r>
              <a:rPr lang="en-US" sz="2000" dirty="0" smtClean="0">
                <a:ea typeface="ヒラギノ明朝 ProN W3" charset="0"/>
                <a:cs typeface="Academy Engraved LET" charset="0"/>
                <a:sym typeface="Academy Engraved LET" charset="0"/>
              </a:rPr>
              <a:t>commitments to those they love</a:t>
            </a:r>
            <a:endParaRPr lang="en-US" sz="200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412103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i="1" dirty="0">
              <a:solidFill>
                <a:schemeClr val="bg2"/>
              </a:solidFill>
              <a:latin typeface="Palatino Linotype" charset="0"/>
              <a:ea typeface="ヒラギノ明朝 ProN W3" charset="0"/>
              <a:cs typeface="Academy Engraved LET" charset="0"/>
              <a:sym typeface="Academy Engraved LET" charset="0"/>
            </a:endParaRPr>
          </a:p>
        </p:txBody>
      </p:sp>
      <p:sp>
        <p:nvSpPr>
          <p:cNvPr id="27654" name="Rectangle 5"/>
          <p:cNvSpPr>
            <a:spLocks/>
          </p:cNvSpPr>
          <p:nvPr/>
        </p:nvSpPr>
        <p:spPr bwMode="auto">
          <a:xfrm>
            <a:off x="4607719" y="4491633"/>
            <a:ext cx="1348383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 anchor="b"/>
          <a:lstStyle/>
          <a:p>
            <a:pPr marL="40182" algn="r"/>
            <a:endParaRPr lang="en-US" sz="1000" dirty="0">
              <a:latin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69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035558"/>
          </a:xfrm>
        </p:spPr>
        <p:txBody>
          <a:bodyPr rIns="116988">
            <a:normAutofit/>
          </a:bodyPr>
          <a:lstStyle/>
          <a:p>
            <a:pPr marL="69198" indent="0" algn="ctr" eaLnBrk="1" hangingPunct="1">
              <a:lnSpc>
                <a:spcPct val="90000"/>
              </a:lnSpc>
              <a:buNone/>
              <a:defRPr/>
            </a:pPr>
            <a:r>
              <a:rPr lang="en-US" sz="3600" b="1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First</a:t>
            </a:r>
            <a:endParaRPr lang="en-US" sz="3600" b="1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399568" indent="-330370" eaLnBrk="1" hangingPunct="1">
              <a:lnSpc>
                <a:spcPct val="90000"/>
              </a:lnSpc>
              <a:buFontTx/>
              <a:buChar char="•"/>
              <a:defRPr/>
            </a:pPr>
            <a:endParaRPr lang="en-US" sz="300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412098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b="1" dirty="0">
                <a:ea typeface="ヒラギノ明朝 ProN W3" charset="0"/>
                <a:cs typeface="ヒラギノ明朝 ProN W3" charset="0"/>
                <a:sym typeface="Academy Engraved LET" charset="0"/>
              </a:rPr>
              <a:t>The </a:t>
            </a:r>
            <a:r>
              <a:rPr lang="en-US" sz="3000" b="1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presumption: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E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veryone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has had a prior experience or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knows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someone who has had prior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experience with long-term care.</a:t>
            </a:r>
          </a:p>
          <a:p>
            <a:pPr marL="412098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3000" u="sng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412098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If this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were the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case,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why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is there less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than a 10%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market penetration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?</a:t>
            </a:r>
          </a:p>
          <a:p>
            <a:pPr marL="412098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Palatino Linotype" charset="0"/>
              <a:ea typeface="ヒラギノ明朝 ProN W3" charset="0"/>
              <a:cs typeface="ヒラギノ明朝 ProN W3" charset="0"/>
              <a:sym typeface="Academy Engraved LE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41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914400"/>
            <a:ext cx="8229600" cy="4035558"/>
          </a:xfrm>
        </p:spPr>
        <p:txBody>
          <a:bodyPr rIns="116988">
            <a:normAutofit lnSpcReduction="10000"/>
          </a:bodyPr>
          <a:lstStyle/>
          <a:p>
            <a:pPr marL="69198" indent="0" algn="ctr" eaLnBrk="1" hangingPunct="1">
              <a:lnSpc>
                <a:spcPct val="90000"/>
              </a:lnSpc>
              <a:buNone/>
              <a:defRPr/>
            </a:pPr>
            <a:r>
              <a:rPr lang="en-US" sz="3600" b="1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Second</a:t>
            </a:r>
            <a:endParaRPr lang="en-US" sz="3600" b="1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69198" indent="0" eaLnBrk="1" hangingPunct="1">
              <a:lnSpc>
                <a:spcPct val="90000"/>
              </a:lnSpc>
              <a:defRPr/>
            </a:pPr>
            <a:endParaRPr lang="en-US" sz="200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412098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b="1" dirty="0">
                <a:ea typeface="ヒラギノ明朝 ProN W3" charset="0"/>
                <a:cs typeface="ヒラギノ明朝 ProN W3" charset="0"/>
                <a:sym typeface="Academy Engraved LET" charset="0"/>
              </a:rPr>
              <a:t>The </a:t>
            </a:r>
            <a:r>
              <a:rPr lang="en-US" sz="3000" b="1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presumption: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Women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are key centers of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influence.</a:t>
            </a:r>
          </a:p>
          <a:p>
            <a:pPr marL="412098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3000" u="sng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412098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Women are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only influential if their husbands / partners listen to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them.</a:t>
            </a:r>
            <a:endParaRPr lang="en-US" sz="300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412098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300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412098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Some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do… Some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don’t</a:t>
            </a:r>
          </a:p>
        </p:txBody>
      </p:sp>
    </p:spTree>
    <p:extLst>
      <p:ext uri="{BB962C8B-B14F-4D97-AF65-F5344CB8AC3E}">
        <p14:creationId xmlns:p14="http://schemas.microsoft.com/office/powerpoint/2010/main" val="14014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4343400"/>
          </a:xfrm>
        </p:spPr>
        <p:txBody>
          <a:bodyPr rIns="116988">
            <a:normAutofit fontScale="92500" lnSpcReduction="10000"/>
          </a:bodyPr>
          <a:lstStyle/>
          <a:p>
            <a:pPr marL="69198" indent="0" algn="ctr" eaLnBrk="1" hangingPunct="1">
              <a:lnSpc>
                <a:spcPct val="90000"/>
              </a:lnSpc>
              <a:buNone/>
              <a:defRPr/>
            </a:pPr>
            <a:r>
              <a:rPr lang="en-US" sz="3900" b="1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Third</a:t>
            </a:r>
          </a:p>
          <a:p>
            <a:pPr marL="69198" indent="0" algn="ctr" eaLnBrk="1" hangingPunct="1">
              <a:lnSpc>
                <a:spcPct val="90000"/>
              </a:lnSpc>
              <a:buNone/>
              <a:defRPr/>
            </a:pPr>
            <a:endParaRPr lang="en-US" sz="300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412098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b="1" dirty="0">
                <a:ea typeface="ヒラギノ明朝 ProN W3" charset="0"/>
                <a:cs typeface="ヒラギノ明朝 ProN W3" charset="0"/>
                <a:sym typeface="Academy Engraved LET" charset="0"/>
              </a:rPr>
              <a:t>The </a:t>
            </a:r>
            <a:r>
              <a:rPr lang="en-US" sz="3000" b="1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presumption: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Clients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are interested in being educated about the risk and cost of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care.</a:t>
            </a:r>
            <a:endParaRPr lang="en-US" sz="300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412098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300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412098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The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reality is that many are not, particularly men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without a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prior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experience. </a:t>
            </a:r>
          </a:p>
          <a:p>
            <a:pPr marL="412098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300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412098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Why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?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Answering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that question is the key to success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and will open doors.</a:t>
            </a:r>
            <a:endParaRPr lang="en-US" sz="300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69198" indent="0" eaLnBrk="1" hangingPunct="1">
              <a:lnSpc>
                <a:spcPct val="90000"/>
              </a:lnSpc>
              <a:defRPr/>
            </a:pPr>
            <a:endParaRPr lang="en-US" sz="2000" dirty="0">
              <a:latin typeface="Palatino Linotype" charset="0"/>
              <a:ea typeface="ヒラギノ明朝 ProN W3" charset="0"/>
              <a:cs typeface="ヒラギノ明朝 ProN W3" charset="0"/>
              <a:sym typeface="Academy Engraved LE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54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 eaLnBrk="1" hangingPunct="1"/>
            <a:endParaRPr lang="en-US" sz="2800" dirty="0">
              <a:latin typeface="Palatino Linotype" charset="0"/>
              <a:ea typeface="ヒラギノ明朝 ProN W3" charset="0"/>
              <a:cs typeface="ヒラギノ明朝 ProN W3" charset="0"/>
            </a:endParaRPr>
          </a:p>
          <a:p>
            <a:pPr indent="0" algn="ctr" eaLnBrk="1" hangingPunct="1">
              <a:buNone/>
            </a:pPr>
            <a:r>
              <a:rPr lang="en-US" sz="3000" dirty="0">
                <a:ea typeface="ヒラギノ明朝 ProN W3" charset="0"/>
                <a:cs typeface="ヒラギノ明朝 ProN W3" charset="0"/>
              </a:rPr>
              <a:t>Thoughts on what motivates </a:t>
            </a:r>
          </a:p>
          <a:p>
            <a:pPr indent="0" algn="ctr" eaLnBrk="1" hangingPunct="1">
              <a:buNone/>
            </a:pPr>
            <a:r>
              <a:rPr lang="en-US" sz="3000" dirty="0">
                <a:ea typeface="ヒラギノ明朝 ProN W3" charset="0"/>
                <a:cs typeface="ヒラギノ明朝 ProN W3" charset="0"/>
              </a:rPr>
              <a:t>p</a:t>
            </a:r>
            <a:r>
              <a:rPr lang="en-US" sz="3000" dirty="0" smtClean="0">
                <a:ea typeface="ヒラギノ明朝 ProN W3" charset="0"/>
                <a:cs typeface="ヒラギノ明朝 ProN W3" charset="0"/>
              </a:rPr>
              <a:t>eople to NOT purchase </a:t>
            </a:r>
            <a:r>
              <a:rPr lang="en-US" sz="3000" dirty="0">
                <a:ea typeface="ヒラギノ明朝 ProN W3" charset="0"/>
                <a:cs typeface="ヒラギノ明朝 ProN W3" charset="0"/>
              </a:rPr>
              <a:t>LTCi</a:t>
            </a:r>
          </a:p>
          <a:p>
            <a:pPr indent="0" algn="ctr" eaLnBrk="1" hangingPunct="1">
              <a:buNone/>
            </a:pPr>
            <a:endParaRPr lang="en-US" sz="2800" dirty="0">
              <a:latin typeface="Palatino Linotype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8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686800" cy="5257800"/>
          </a:xfrm>
        </p:spPr>
        <p:txBody>
          <a:bodyPr rIns="116988">
            <a:normAutofit fontScale="77500" lnSpcReduction="20000"/>
          </a:bodyPr>
          <a:lstStyle/>
          <a:p>
            <a:pPr marL="69198" indent="0" algn="ctr" eaLnBrk="1" hangingPunct="1">
              <a:lnSpc>
                <a:spcPct val="90000"/>
              </a:lnSpc>
              <a:buNone/>
              <a:defRPr/>
            </a:pPr>
            <a:r>
              <a:rPr lang="en-US" sz="46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Recap </a:t>
            </a:r>
            <a:r>
              <a:rPr lang="en-US" sz="4600" dirty="0">
                <a:ea typeface="ヒラギノ明朝 ProN W3" charset="0"/>
                <a:cs typeface="ヒラギノ明朝 ProN W3" charset="0"/>
                <a:sym typeface="Academy Engraved LET" charset="0"/>
              </a:rPr>
              <a:t>of </a:t>
            </a:r>
            <a:r>
              <a:rPr lang="en-US" sz="46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Traditional Selling Techniques</a:t>
            </a:r>
            <a:endParaRPr lang="en-US" sz="460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69198" indent="0" eaLnBrk="1" hangingPunct="1">
              <a:lnSpc>
                <a:spcPct val="90000"/>
              </a:lnSpc>
              <a:defRPr/>
            </a:pPr>
            <a:endParaRPr lang="en-US" sz="2000" dirty="0">
              <a:latin typeface="Palatino Linotype" charset="0"/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69198" indent="0" eaLnBrk="1" hangingPunct="1">
              <a:lnSpc>
                <a:spcPct val="90000"/>
              </a:lnSpc>
              <a:defRPr/>
            </a:pPr>
            <a:r>
              <a:rPr lang="en-US" sz="3500" b="1" i="1" dirty="0">
                <a:ea typeface="ヒラギノ明朝 ProN W3" charset="0"/>
                <a:cs typeface="ヒラギノ明朝 ProN W3" charset="0"/>
                <a:sym typeface="Academy Engraved LET" charset="0"/>
              </a:rPr>
              <a:t>Step </a:t>
            </a:r>
            <a:r>
              <a:rPr lang="en-US" sz="3500" b="1" i="1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1:</a:t>
            </a:r>
          </a:p>
          <a:p>
            <a:pPr marL="526398" indent="-457200">
              <a:lnSpc>
                <a:spcPct val="90000"/>
              </a:lnSpc>
              <a:buClr>
                <a:schemeClr val="tx2">
                  <a:lumMod val="50000"/>
                </a:schemeClr>
              </a:buClr>
              <a:defRPr/>
            </a:pPr>
            <a:r>
              <a:rPr lang="en-US" sz="35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Educate the </a:t>
            </a:r>
            <a:r>
              <a:rPr lang="en-US" sz="3500" b="1" dirty="0">
                <a:ea typeface="ヒラギノ明朝 ProN W3" charset="0"/>
                <a:cs typeface="ヒラギノ明朝 ProN W3" charset="0"/>
                <a:sym typeface="Academy Engraved LET" charset="0"/>
              </a:rPr>
              <a:t>client </a:t>
            </a:r>
            <a:r>
              <a:rPr lang="en-US" sz="3500" dirty="0">
                <a:ea typeface="ヒラギノ明朝 ProN W3" charset="0"/>
                <a:cs typeface="ヒラギノ明朝 ProN W3" charset="0"/>
                <a:sym typeface="Academy Engraved LET" charset="0"/>
              </a:rPr>
              <a:t>about </a:t>
            </a:r>
            <a:r>
              <a:rPr lang="en-US" sz="35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their </a:t>
            </a:r>
            <a:r>
              <a:rPr lang="en-US" sz="3500" dirty="0">
                <a:ea typeface="ヒラギノ明朝 ProN W3" charset="0"/>
                <a:cs typeface="ヒラギノ明朝 ProN W3" charset="0"/>
                <a:sym typeface="Academy Engraved LET" charset="0"/>
              </a:rPr>
              <a:t>risk and </a:t>
            </a:r>
            <a:r>
              <a:rPr lang="en-US" sz="35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the cost </a:t>
            </a:r>
            <a:r>
              <a:rPr lang="en-US" sz="3500" dirty="0">
                <a:ea typeface="ヒラギノ明朝 ProN W3" charset="0"/>
                <a:cs typeface="ヒラギノ明朝 ProN W3" charset="0"/>
                <a:sym typeface="Academy Engraved LET" charset="0"/>
              </a:rPr>
              <a:t>of </a:t>
            </a:r>
            <a:r>
              <a:rPr lang="en-US" sz="35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care</a:t>
            </a:r>
            <a:endParaRPr lang="en-US" sz="350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69198" indent="0" eaLnBrk="1" hangingPunct="1">
              <a:lnSpc>
                <a:spcPct val="90000"/>
              </a:lnSpc>
              <a:defRPr/>
            </a:pPr>
            <a:endParaRPr lang="en-US" sz="350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69198" indent="0" eaLnBrk="1" hangingPunct="1">
              <a:lnSpc>
                <a:spcPct val="90000"/>
              </a:lnSpc>
              <a:defRPr/>
            </a:pPr>
            <a:r>
              <a:rPr lang="en-US" sz="3500" b="1" i="1" dirty="0">
                <a:ea typeface="ヒラギノ明朝 ProN W3" charset="0"/>
                <a:cs typeface="ヒラギノ明朝 ProN W3" charset="0"/>
                <a:sym typeface="Academy Engraved LET" charset="0"/>
              </a:rPr>
              <a:t>Step </a:t>
            </a:r>
            <a:r>
              <a:rPr lang="en-US" sz="3500" b="1" i="1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2: </a:t>
            </a:r>
          </a:p>
          <a:p>
            <a:pPr marL="526398" indent="-457200" eaLnBrk="1" hangingPunct="1">
              <a:lnSpc>
                <a:spcPct val="90000"/>
              </a:lnSpc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35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Educate the</a:t>
            </a:r>
            <a:r>
              <a:rPr lang="en-US" sz="3500" b="1" i="1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 </a:t>
            </a:r>
            <a:r>
              <a:rPr lang="en-US" sz="3500" b="1" dirty="0">
                <a:ea typeface="ヒラギノ明朝 ProN W3" charset="0"/>
                <a:cs typeface="ヒラギノ明朝 ProN W3" charset="0"/>
                <a:sym typeface="Academy Engraved LET" charset="0"/>
              </a:rPr>
              <a:t>client</a:t>
            </a:r>
            <a:r>
              <a:rPr lang="en-US" sz="3500" b="1" i="1" dirty="0">
                <a:ea typeface="ヒラギノ明朝 ProN W3" charset="0"/>
                <a:cs typeface="ヒラギノ明朝 ProN W3" charset="0"/>
                <a:sym typeface="Academy Engraved LET" charset="0"/>
              </a:rPr>
              <a:t> </a:t>
            </a:r>
            <a:r>
              <a:rPr lang="en-US" sz="3500" dirty="0">
                <a:ea typeface="ヒラギノ明朝 ProN W3" charset="0"/>
                <a:cs typeface="ヒラギノ明朝 ProN W3" charset="0"/>
                <a:sym typeface="Academy Engraved LET" charset="0"/>
              </a:rPr>
              <a:t>about what will happen to the </a:t>
            </a:r>
            <a:r>
              <a:rPr lang="en-US" sz="3500" b="1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client</a:t>
            </a:r>
            <a:r>
              <a:rPr lang="en-US" sz="35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 if care </a:t>
            </a:r>
            <a:r>
              <a:rPr lang="en-US" sz="3500" dirty="0">
                <a:ea typeface="ヒラギノ明朝 ProN W3" charset="0"/>
                <a:cs typeface="ヒラギノ明朝 ProN W3" charset="0"/>
                <a:sym typeface="Academy Engraved LET" charset="0"/>
              </a:rPr>
              <a:t>is needed</a:t>
            </a:r>
          </a:p>
          <a:p>
            <a:pPr marL="69198" indent="0" eaLnBrk="1" hangingPunct="1">
              <a:lnSpc>
                <a:spcPct val="90000"/>
              </a:lnSpc>
              <a:defRPr/>
            </a:pPr>
            <a:endParaRPr lang="en-US" sz="350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69198" indent="0" eaLnBrk="1" hangingPunct="1">
              <a:lnSpc>
                <a:spcPct val="90000"/>
              </a:lnSpc>
              <a:defRPr/>
            </a:pPr>
            <a:r>
              <a:rPr lang="en-US" sz="3500" b="1" i="1" dirty="0">
                <a:ea typeface="ヒラギノ明朝 ProN W3" charset="0"/>
                <a:cs typeface="ヒラギノ明朝 ProN W3" charset="0"/>
                <a:sym typeface="Academy Engraved LET" charset="0"/>
              </a:rPr>
              <a:t>Step 3: </a:t>
            </a:r>
            <a:endParaRPr lang="en-US" sz="3500" b="1" i="1" dirty="0" smtClean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526398" indent="-457200">
              <a:lnSpc>
                <a:spcPct val="90000"/>
              </a:lnSpc>
              <a:buClr>
                <a:schemeClr val="tx2">
                  <a:lumMod val="50000"/>
                </a:schemeClr>
              </a:buClr>
              <a:defRPr/>
            </a:pPr>
            <a:r>
              <a:rPr lang="en-US" sz="35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Position </a:t>
            </a:r>
            <a:r>
              <a:rPr lang="en-US" sz="3500" dirty="0">
                <a:ea typeface="ヒラギノ明朝 ProN W3" charset="0"/>
                <a:cs typeface="ヒラギノ明朝 ProN W3" charset="0"/>
                <a:sym typeface="Academy Engraved LET" charset="0"/>
              </a:rPr>
              <a:t>LTCi as </a:t>
            </a:r>
            <a:r>
              <a:rPr lang="en-US" sz="35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the </a:t>
            </a:r>
            <a:r>
              <a:rPr lang="en-US" sz="3500" dirty="0">
                <a:ea typeface="ヒラギノ明朝 ProN W3" charset="0"/>
                <a:cs typeface="ヒラギノ明朝 ProN W3" charset="0"/>
                <a:sym typeface="Academy Engraved LET" charset="0"/>
              </a:rPr>
              <a:t>solution to the </a:t>
            </a:r>
            <a:r>
              <a:rPr lang="en-US" sz="3500" b="1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client’s </a:t>
            </a:r>
            <a:r>
              <a:rPr lang="en-US" sz="35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problem</a:t>
            </a:r>
            <a:endParaRPr lang="en-US" sz="350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69198" indent="0" eaLnBrk="1" hangingPunct="1">
              <a:lnSpc>
                <a:spcPct val="90000"/>
              </a:lnSpc>
              <a:defRPr/>
            </a:pPr>
            <a:endParaRPr lang="en-US" sz="350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526398" indent="-457200" eaLnBrk="1" hangingPunct="1">
              <a:lnSpc>
                <a:spcPct val="90000"/>
              </a:lnSpc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35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The presumption is that the client is interested. </a:t>
            </a:r>
            <a:r>
              <a:rPr lang="en-US" sz="3500" b="1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He isn’t.</a:t>
            </a:r>
            <a:endParaRPr lang="en-US" sz="3500" b="1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399568" indent="-330370" eaLnBrk="1" hangingPunct="1">
              <a:lnSpc>
                <a:spcPct val="90000"/>
              </a:lnSpc>
              <a:buFontTx/>
              <a:buChar char="•"/>
              <a:defRPr/>
            </a:pPr>
            <a:endParaRPr lang="en-US" sz="2000" dirty="0">
              <a:latin typeface="Palatino Linotype" charset="0"/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399568" indent="-330370" eaLnBrk="1" hangingPunct="1">
              <a:lnSpc>
                <a:spcPct val="90000"/>
              </a:lnSpc>
              <a:buFontTx/>
              <a:buChar char="•"/>
              <a:defRPr/>
            </a:pPr>
            <a:endParaRPr lang="en-US" sz="2000" dirty="0">
              <a:latin typeface="Palatino Linotype" charset="0"/>
              <a:ea typeface="ヒラギノ明朝 ProN W3" charset="0"/>
              <a:cs typeface="ヒラギノ明朝 ProN W3" charset="0"/>
              <a:sym typeface="Academy Engraved LE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5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76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idx="1"/>
          </p:nvPr>
        </p:nvSpPr>
        <p:spPr/>
        <p:txBody>
          <a:bodyPr rIns="116988">
            <a:normAutofit/>
          </a:bodyPr>
          <a:lstStyle/>
          <a:p>
            <a:pPr marL="27902" indent="0" algn="ctr" eaLnBrk="1" hangingPunct="1">
              <a:buNone/>
              <a:defRPr/>
            </a:pPr>
            <a:r>
              <a:rPr lang="en-US" sz="3600" b="1" dirty="0" smtClean="0">
                <a:ea typeface="ＭＳ Ｐゴシック" charset="0"/>
                <a:cs typeface="Academy Engraved LET" charset="0"/>
                <a:sym typeface="Academy Engraved LET" charset="0"/>
              </a:rPr>
              <a:t>Cognitive Dissonance</a:t>
            </a:r>
            <a:r>
              <a:rPr lang="en-US" sz="3600" b="1" dirty="0">
                <a:ea typeface="ＭＳ Ｐゴシック" charset="0"/>
                <a:cs typeface="Academy Engraved LET" charset="0"/>
                <a:sym typeface="Academy Engraved LET" charset="0"/>
              </a:rPr>
              <a:t>:</a:t>
            </a:r>
          </a:p>
          <a:p>
            <a:pPr marL="358272" indent="-330370" algn="ctr" eaLnBrk="1" hangingPunct="1">
              <a:defRPr/>
            </a:pPr>
            <a:r>
              <a:rPr lang="en-US" sz="3000" dirty="0">
                <a:ea typeface="ＭＳ Ｐゴシック" charset="0"/>
                <a:cs typeface="Academy Engraved LET" charset="0"/>
                <a:sym typeface="Academy Engraved LET" charset="0"/>
              </a:rPr>
              <a:t>The intense discomfort experienced when a </a:t>
            </a:r>
            <a:r>
              <a:rPr lang="en-US" sz="3000" dirty="0" smtClean="0">
                <a:ea typeface="ＭＳ Ｐゴシック" charset="0"/>
                <a:cs typeface="Academy Engraved LET" charset="0"/>
                <a:sym typeface="Academy Engraved LET" charset="0"/>
              </a:rPr>
              <a:t>persons’</a:t>
            </a:r>
            <a:endParaRPr lang="en-US" sz="3000" dirty="0">
              <a:ea typeface="ＭＳ Ｐゴシック" charset="0"/>
              <a:cs typeface="Academy Engraved LET" charset="0"/>
              <a:sym typeface="Academy Engraved LET" charset="0"/>
            </a:endParaRPr>
          </a:p>
          <a:p>
            <a:pPr marL="27903" indent="0" algn="ctr" eaLnBrk="1" hangingPunct="1">
              <a:defRPr/>
            </a:pPr>
            <a:r>
              <a:rPr lang="en-US" sz="3000" dirty="0">
                <a:ea typeface="ＭＳ Ｐゴシック" charset="0"/>
                <a:cs typeface="Academy Engraved LET" charset="0"/>
                <a:sym typeface="Academy Engraved LET" charset="0"/>
              </a:rPr>
              <a:t> </a:t>
            </a:r>
            <a:r>
              <a:rPr lang="en-US" sz="3000" b="1" dirty="0">
                <a:ea typeface="ＭＳ Ｐゴシック" charset="0"/>
                <a:cs typeface="Academy Engraved LET" charset="0"/>
                <a:sym typeface="Academy Engraved LET" charset="0"/>
              </a:rPr>
              <a:t>Beliefs</a:t>
            </a:r>
            <a:r>
              <a:rPr lang="en-US" sz="3000" dirty="0">
                <a:ea typeface="ＭＳ Ｐゴシック" charset="0"/>
                <a:cs typeface="Academy Engraved LET" charset="0"/>
                <a:sym typeface="Academy Engraved LET" charset="0"/>
              </a:rPr>
              <a:t> collide with their </a:t>
            </a:r>
            <a:r>
              <a:rPr lang="en-US" sz="3000" dirty="0" smtClean="0">
                <a:ea typeface="ＭＳ Ｐゴシック" charset="0"/>
                <a:cs typeface="Academy Engraved LET" charset="0"/>
                <a:sym typeface="Academy Engraved LET" charset="0"/>
              </a:rPr>
              <a:t>actions </a:t>
            </a:r>
          </a:p>
          <a:p>
            <a:pPr marL="27903" indent="0" algn="ctr" eaLnBrk="1" hangingPunct="1">
              <a:buNone/>
              <a:defRPr/>
            </a:pPr>
            <a:r>
              <a:rPr lang="en-US" sz="3000" dirty="0" smtClean="0">
                <a:ea typeface="ＭＳ Ｐゴシック" charset="0"/>
                <a:cs typeface="Academy Engraved LET" charset="0"/>
                <a:sym typeface="Academy Engraved LET" charset="0"/>
              </a:rPr>
              <a:t>and </a:t>
            </a:r>
          </a:p>
          <a:p>
            <a:pPr marL="27903" indent="0" algn="ctr" eaLnBrk="1" hangingPunct="1">
              <a:defRPr/>
            </a:pPr>
            <a:r>
              <a:rPr lang="en-US" sz="3000" b="1" dirty="0" smtClean="0">
                <a:ea typeface="ＭＳ Ｐゴシック" charset="0"/>
                <a:cs typeface="Academy Engraved LET" charset="0"/>
                <a:sym typeface="Academy Engraved LET" charset="0"/>
              </a:rPr>
              <a:t>Lifestyles</a:t>
            </a:r>
            <a:r>
              <a:rPr lang="en-US" sz="3000" dirty="0" smtClean="0">
                <a:ea typeface="ＭＳ Ｐゴシック" charset="0"/>
                <a:cs typeface="Academy Engraved LET" charset="0"/>
                <a:sym typeface="Academy Engraved LET" charset="0"/>
              </a:rPr>
              <a:t> </a:t>
            </a:r>
            <a:r>
              <a:rPr lang="en-US" sz="3000" dirty="0">
                <a:ea typeface="ＭＳ Ｐゴシック" charset="0"/>
                <a:cs typeface="Academy Engraved LET" charset="0"/>
                <a:sym typeface="Academy Engraved LET" charset="0"/>
              </a:rPr>
              <a:t>collide with </a:t>
            </a:r>
            <a:r>
              <a:rPr lang="en-US" sz="3000" dirty="0" smtClean="0">
                <a:ea typeface="ＭＳ Ｐゴシック" charset="0"/>
                <a:cs typeface="Academy Engraved LET" charset="0"/>
                <a:sym typeface="Academy Engraved LET" charset="0"/>
              </a:rPr>
              <a:t>their reality </a:t>
            </a:r>
            <a:endParaRPr lang="en-US" sz="3000" dirty="0">
              <a:ea typeface="Academy Engraved LET" charset="0"/>
              <a:cs typeface="Academy Engraved LET" charset="0"/>
              <a:sym typeface="Academy Engraved LE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20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ヒラギノ明朝 ProN W3" charset="0"/>
                <a:cs typeface="ヒラギノ明朝 ProN W3" charset="0"/>
                <a:sym typeface="Academy Engraved LET" charset="0"/>
              </a:rPr>
              <a:t>Background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724400"/>
          </a:xfrm>
        </p:spPr>
        <p:txBody>
          <a:bodyPr rIns="116988">
            <a:normAutofit fontScale="92500" lnSpcReduction="20000"/>
          </a:bodyPr>
          <a:lstStyle/>
          <a:p>
            <a:pPr marL="390657" indent="-321457" algn="just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People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structure their lives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on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a set of beliefs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and lifestyles</a:t>
            </a:r>
            <a:endParaRPr lang="en-US" sz="300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390640" indent="-321440" algn="just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When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these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are challenged by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actions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or outside 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information,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it creates </a:t>
            </a:r>
            <a:r>
              <a:rPr lang="en-US" sz="3000" i="1" dirty="0">
                <a:ea typeface="ヒラギノ明朝 ProN W3" charset="0"/>
                <a:cs typeface="ヒラギノ明朝 ProN W3" charset="0"/>
                <a:sym typeface="Academy Engraved LET" charset="0"/>
              </a:rPr>
              <a:t>cognitive dissonance. </a:t>
            </a:r>
            <a:r>
              <a:rPr lang="en-US" sz="3000" dirty="0">
                <a:ea typeface="ヒラギノ明朝 ProN W3" charset="0"/>
                <a:cs typeface="ヒラギノ明朝 ProN W3" charset="0"/>
                <a:sym typeface="Academy Engraved LET" charset="0"/>
              </a:rPr>
              <a:t>People can deal with these incongruities in one of three ways</a:t>
            </a:r>
            <a:r>
              <a:rPr lang="en-US" sz="300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:</a:t>
            </a:r>
          </a:p>
          <a:p>
            <a:pPr marL="848247" lvl="1" indent="-321440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3000" i="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1326197" lvl="2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i="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Ignore </a:t>
            </a:r>
            <a:r>
              <a:rPr lang="en-US" sz="3000" i="0" dirty="0">
                <a:ea typeface="ヒラギノ明朝 ProN W3" charset="0"/>
                <a:cs typeface="ヒラギノ明朝 ProN W3" charset="0"/>
                <a:sym typeface="Academy Engraved LET" charset="0"/>
              </a:rPr>
              <a:t>the issue</a:t>
            </a:r>
          </a:p>
          <a:p>
            <a:pPr marL="1326196" lvl="2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3000" i="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1326197" lvl="2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i="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Rationalize </a:t>
            </a:r>
            <a:r>
              <a:rPr lang="en-US" sz="3000" i="0" dirty="0">
                <a:ea typeface="ヒラギノ明朝 ProN W3" charset="0"/>
                <a:cs typeface="ヒラギノ明朝 ProN W3" charset="0"/>
                <a:sym typeface="Academy Engraved LET" charset="0"/>
              </a:rPr>
              <a:t>the behavior</a:t>
            </a:r>
          </a:p>
          <a:p>
            <a:pPr marL="1326196" lvl="2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3000" i="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1326197" lvl="2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i="0" dirty="0">
                <a:ea typeface="ヒラギノ明朝 ProN W3" charset="0"/>
                <a:cs typeface="ヒラギノ明朝 ProN W3" charset="0"/>
                <a:sym typeface="Academy Engraved LET" charset="0"/>
              </a:rPr>
              <a:t>Change </a:t>
            </a:r>
            <a:r>
              <a:rPr lang="en-US" sz="3000" i="0" dirty="0" smtClean="0">
                <a:ea typeface="ヒラギノ明朝 ProN W3" charset="0"/>
                <a:cs typeface="ヒラギノ明朝 ProN W3" charset="0"/>
                <a:sym typeface="Academy Engraved LET" charset="0"/>
              </a:rPr>
              <a:t>the behavior</a:t>
            </a:r>
            <a:endParaRPr lang="en-US" sz="3000" i="0" dirty="0"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848247" lvl="1" indent="-321440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2000" i="0" dirty="0">
              <a:latin typeface="Palatino Linotype" charset="0"/>
              <a:ea typeface="ヒラギノ明朝 ProN W3" charset="0"/>
              <a:cs typeface="ヒラギノ明朝 ProN W3" charset="0"/>
              <a:sym typeface="Academy Engraved LET" charset="0"/>
            </a:endParaRPr>
          </a:p>
          <a:p>
            <a:pPr marL="848247" lvl="1" indent="-321440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2000" i="0" dirty="0">
              <a:latin typeface="Palatino Linotype" charset="0"/>
              <a:ea typeface="ヒラギノ明朝 ProN W3" charset="0"/>
              <a:cs typeface="ヒラギノ明朝 ProN W3" charset="0"/>
              <a:sym typeface="Academy Engraved LE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82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9537</TotalTime>
  <Words>1062</Words>
  <Application>Microsoft Office PowerPoint</Application>
  <PresentationFormat>On-screen Show (4:3)</PresentationFormat>
  <Paragraphs>186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ＭＳ Ｐゴシック</vt:lpstr>
      <vt:lpstr>Academy Engraved LET</vt:lpstr>
      <vt:lpstr>Arial</vt:lpstr>
      <vt:lpstr>Calibri</vt:lpstr>
      <vt:lpstr>Courier New</vt:lpstr>
      <vt:lpstr>Helvetica</vt:lpstr>
      <vt:lpstr>Palatino Linotype</vt:lpstr>
      <vt:lpstr>ヒラギノ明朝 ProN W3</vt:lpstr>
      <vt:lpstr>ヒラギノ角ゴ ProN W3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Background</vt:lpstr>
      <vt:lpstr>Beliefs vs. Actions</vt:lpstr>
      <vt:lpstr>Lifestyle Collides with Reality</vt:lpstr>
      <vt:lpstr>PowerPoint Presentation</vt:lpstr>
      <vt:lpstr>Understand the dynamics</vt:lpstr>
      <vt:lpstr>Primary Earner</vt:lpstr>
      <vt:lpstr>Primary Earners and extended care</vt:lpstr>
      <vt:lpstr>Primary Provider of Care</vt:lpstr>
      <vt:lpstr>The Fundamental Difference</vt:lpstr>
      <vt:lpstr>Eliminating Cognitive Dissonance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White</dc:creator>
  <cp:lastModifiedBy>Karen Myers</cp:lastModifiedBy>
  <cp:revision>121</cp:revision>
  <dcterms:created xsi:type="dcterms:W3CDTF">2013-01-11T14:30:00Z</dcterms:created>
  <dcterms:modified xsi:type="dcterms:W3CDTF">2016-07-12T18:26:14Z</dcterms:modified>
</cp:coreProperties>
</file>