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10" r:id="rId2"/>
    <p:sldId id="259" r:id="rId3"/>
    <p:sldId id="275" r:id="rId4"/>
    <p:sldId id="274" r:id="rId5"/>
    <p:sldId id="308" r:id="rId6"/>
    <p:sldId id="277" r:id="rId7"/>
    <p:sldId id="285" r:id="rId8"/>
    <p:sldId id="281" r:id="rId9"/>
    <p:sldId id="278" r:id="rId10"/>
    <p:sldId id="282" r:id="rId11"/>
    <p:sldId id="276" r:id="rId12"/>
    <p:sldId id="294" r:id="rId13"/>
    <p:sldId id="306" r:id="rId14"/>
    <p:sldId id="286" r:id="rId15"/>
    <p:sldId id="307" r:id="rId16"/>
    <p:sldId id="289" r:id="rId17"/>
    <p:sldId id="290" r:id="rId18"/>
    <p:sldId id="291" r:id="rId19"/>
    <p:sldId id="292"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70" y="96"/>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9AF1A-BC8C-4B0C-BD53-4A9A98C173B0}" type="datetimeFigureOut">
              <a:rPr lang="en-US" smtClean="0"/>
              <a:t>7/12/2016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820DB-841C-4CB0-A644-952E35A47BB9}" type="slidenum">
              <a:rPr lang="en-US" smtClean="0"/>
              <a:t>‹#›</a:t>
            </a:fld>
            <a:endParaRPr lang="en-US" dirty="0"/>
          </a:p>
        </p:txBody>
      </p:sp>
    </p:spTree>
    <p:extLst>
      <p:ext uri="{BB962C8B-B14F-4D97-AF65-F5344CB8AC3E}">
        <p14:creationId xmlns:p14="http://schemas.microsoft.com/office/powerpoint/2010/main" val="327262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196677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266549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181083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2140889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273006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2828600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1434457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356391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263534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275333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278966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383085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376525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348456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111775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197915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130117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239853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dirty="0" smtClean="0"/>
              <a:t>Speak to slide.</a:t>
            </a:r>
          </a:p>
        </p:txBody>
      </p:sp>
    </p:spTree>
    <p:extLst>
      <p:ext uri="{BB962C8B-B14F-4D97-AF65-F5344CB8AC3E}">
        <p14:creationId xmlns:p14="http://schemas.microsoft.com/office/powerpoint/2010/main" val="476003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hinkstockPhotos-200258139-0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80" y="-113516"/>
            <a:ext cx="9268270" cy="698570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271" y="3542091"/>
            <a:ext cx="1719747" cy="1080243"/>
          </a:xfrm>
          <a:prstGeom prst="rect">
            <a:avLst/>
          </a:prstGeom>
        </p:spPr>
      </p:pic>
      <p:sp>
        <p:nvSpPr>
          <p:cNvPr id="2" name="Title 1"/>
          <p:cNvSpPr>
            <a:spLocks noGrp="1"/>
          </p:cNvSpPr>
          <p:nvPr>
            <p:ph type="ctrTitle"/>
          </p:nvPr>
        </p:nvSpPr>
        <p:spPr>
          <a:xfrm>
            <a:off x="429854" y="525801"/>
            <a:ext cx="6381066" cy="1254995"/>
          </a:xfrm>
        </p:spPr>
        <p:txBody>
          <a:bodyPr>
            <a:normAutofit/>
          </a:bodyPr>
          <a:lstStyle>
            <a:lvl1pPr algn="l">
              <a:defRPr sz="3000">
                <a:solidFill>
                  <a:srgbClr val="00266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9854" y="1631805"/>
            <a:ext cx="6381066" cy="837185"/>
          </a:xfrm>
        </p:spPr>
        <p:txBody>
          <a:bodyPr>
            <a:normAutofit/>
          </a:bodyPr>
          <a:lstStyle>
            <a:lvl1pPr marL="0" indent="0" algn="l">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525048" y="1586086"/>
            <a:ext cx="6028152" cy="45719"/>
          </a:xfrm>
          <a:prstGeom prst="rect">
            <a:avLst/>
          </a:prstGeom>
          <a:solidFill>
            <a:srgbClr val="5051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0" name="TextBox 9"/>
          <p:cNvSpPr txBox="1"/>
          <p:nvPr userDrawn="1"/>
        </p:nvSpPr>
        <p:spPr>
          <a:xfrm>
            <a:off x="525048" y="6625979"/>
            <a:ext cx="3980434" cy="323165"/>
          </a:xfrm>
          <a:prstGeom prst="rect">
            <a:avLst/>
          </a:prstGeom>
          <a:noFill/>
        </p:spPr>
        <p:txBody>
          <a:bodyPr wrap="square" rtlCol="0">
            <a:spAutoFit/>
          </a:bodyPr>
          <a:lstStyle/>
          <a:p>
            <a:pPr defTabSz="342900">
              <a:defRPr/>
            </a:pPr>
            <a:r>
              <a:rPr lang="en-US" sz="900" baseline="30000" dirty="0">
                <a:solidFill>
                  <a:srgbClr val="002663"/>
                </a:solidFill>
              </a:rPr>
              <a:t>2224 </a:t>
            </a:r>
            <a:r>
              <a:rPr lang="en-US" sz="900" baseline="30000" dirty="0" err="1">
                <a:solidFill>
                  <a:srgbClr val="002663"/>
                </a:solidFill>
              </a:rPr>
              <a:t>Sedwick</a:t>
            </a:r>
            <a:r>
              <a:rPr lang="en-US" sz="900" baseline="30000" dirty="0">
                <a:solidFill>
                  <a:srgbClr val="002663"/>
                </a:solidFill>
              </a:rPr>
              <a:t> Road Suite 102 Durham, NC 27713  ·   877.771.2582</a:t>
            </a:r>
          </a:p>
          <a:p>
            <a:pPr defTabSz="342900"/>
            <a:endParaRPr lang="en-US" sz="900" dirty="0">
              <a:solidFill>
                <a:srgbClr val="002663"/>
              </a:solidFill>
            </a:endParaRPr>
          </a:p>
        </p:txBody>
      </p:sp>
    </p:spTree>
    <p:extLst>
      <p:ext uri="{BB962C8B-B14F-4D97-AF65-F5344CB8AC3E}">
        <p14:creationId xmlns:p14="http://schemas.microsoft.com/office/powerpoint/2010/main" val="219960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58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11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1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24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355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117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18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576" y="4763445"/>
            <a:ext cx="1845787" cy="1159414"/>
          </a:xfrm>
          <a:prstGeom prst="rect">
            <a:avLst/>
          </a:prstGeom>
        </p:spPr>
      </p:pic>
      <p:pic>
        <p:nvPicPr>
          <p:cNvPr id="13" name="Picture 12" descr="SlideBACKCTLC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4858" y="0"/>
            <a:ext cx="2795628" cy="6858000"/>
          </a:xfrm>
          <a:prstGeom prst="rect">
            <a:avLst/>
          </a:prstGeom>
        </p:spPr>
      </p:pic>
      <p:sp>
        <p:nvSpPr>
          <p:cNvPr id="2" name="Title 1"/>
          <p:cNvSpPr>
            <a:spLocks noGrp="1"/>
          </p:cNvSpPr>
          <p:nvPr>
            <p:ph type="ctrTitle"/>
          </p:nvPr>
        </p:nvSpPr>
        <p:spPr>
          <a:xfrm>
            <a:off x="429855" y="525799"/>
            <a:ext cx="4075628" cy="2021230"/>
          </a:xfrm>
        </p:spPr>
        <p:txBody>
          <a:bodyPr>
            <a:normAutofit/>
          </a:bodyPr>
          <a:lstStyle>
            <a:lvl1pPr algn="l">
              <a:defRPr sz="3000">
                <a:solidFill>
                  <a:srgbClr val="00266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9854" y="2547033"/>
            <a:ext cx="6381066" cy="837185"/>
          </a:xfrm>
        </p:spPr>
        <p:txBody>
          <a:bodyPr>
            <a:normAutofit/>
          </a:bodyPr>
          <a:lstStyle>
            <a:lvl1pPr marL="0" indent="0" algn="l">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525049" y="2409082"/>
            <a:ext cx="4051387" cy="45719"/>
          </a:xfrm>
          <a:prstGeom prst="rect">
            <a:avLst/>
          </a:prstGeom>
          <a:solidFill>
            <a:srgbClr val="5051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grpSp>
        <p:nvGrpSpPr>
          <p:cNvPr id="11" name="Group 10"/>
          <p:cNvGrpSpPr/>
          <p:nvPr userDrawn="1"/>
        </p:nvGrpSpPr>
        <p:grpSpPr>
          <a:xfrm>
            <a:off x="6669896" y="-1"/>
            <a:ext cx="2503639" cy="6852547"/>
            <a:chOff x="7503330" y="0"/>
            <a:chExt cx="1654980" cy="4529738"/>
          </a:xfrm>
        </p:grpSpPr>
        <p:pic>
          <p:nvPicPr>
            <p:cNvPr id="4" name="Picture 3" descr="ThinkstockPhotos-7876835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31" y="0"/>
              <a:ext cx="1654979" cy="1379814"/>
            </a:xfrm>
            <a:prstGeom prst="rect">
              <a:avLst/>
            </a:prstGeom>
          </p:spPr>
        </p:pic>
        <p:pic>
          <p:nvPicPr>
            <p:cNvPr id="6" name="Picture 5" descr="ThinkstockPhotos-803799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3330" y="1379814"/>
              <a:ext cx="1654980" cy="1482648"/>
            </a:xfrm>
            <a:prstGeom prst="rect">
              <a:avLst/>
            </a:prstGeom>
          </p:spPr>
        </p:pic>
        <p:pic>
          <p:nvPicPr>
            <p:cNvPr id="10" name="Picture 9" descr="ThinkstockPhotos-451810925.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3331" y="2862462"/>
              <a:ext cx="1652965" cy="1667276"/>
            </a:xfrm>
            <a:prstGeom prst="rect">
              <a:avLst/>
            </a:prstGeom>
          </p:spPr>
        </p:pic>
      </p:grpSp>
      <p:pic>
        <p:nvPicPr>
          <p:cNvPr id="15" name="Picture 14" descr="SlideWatermark.png"/>
          <p:cNvPicPr>
            <a:picLocks noChangeAspect="1"/>
          </p:cNvPicPr>
          <p:nvPr userDrawn="1"/>
        </p:nvPicPr>
        <p:blipFill>
          <a:blip r:embed="rId7">
            <a:alphaModFix amt="35000"/>
            <a:extLst>
              <a:ext uri="{28A0092B-C50C-407E-A947-70E740481C1C}">
                <a14:useLocalDpi xmlns:a14="http://schemas.microsoft.com/office/drawing/2010/main" val="0"/>
              </a:ext>
            </a:extLst>
          </a:blip>
          <a:stretch>
            <a:fillRect/>
          </a:stretch>
        </p:blipFill>
        <p:spPr>
          <a:xfrm>
            <a:off x="830144" y="-44784"/>
            <a:ext cx="9144000" cy="6858000"/>
          </a:xfrm>
          <a:prstGeom prst="rect">
            <a:avLst/>
          </a:prstGeom>
        </p:spPr>
      </p:pic>
      <p:sp>
        <p:nvSpPr>
          <p:cNvPr id="18" name="TextBox 17"/>
          <p:cNvSpPr txBox="1"/>
          <p:nvPr userDrawn="1"/>
        </p:nvSpPr>
        <p:spPr>
          <a:xfrm>
            <a:off x="595410" y="6457891"/>
            <a:ext cx="3980434" cy="323165"/>
          </a:xfrm>
          <a:prstGeom prst="rect">
            <a:avLst/>
          </a:prstGeom>
          <a:noFill/>
        </p:spPr>
        <p:txBody>
          <a:bodyPr wrap="square" rtlCol="0">
            <a:spAutoFit/>
          </a:bodyPr>
          <a:lstStyle/>
          <a:p>
            <a:pPr defTabSz="342900">
              <a:defRPr/>
            </a:pPr>
            <a:r>
              <a:rPr lang="en-US" sz="900" baseline="30000" dirty="0">
                <a:solidFill>
                  <a:srgbClr val="002663"/>
                </a:solidFill>
              </a:rPr>
              <a:t>2224 </a:t>
            </a:r>
            <a:r>
              <a:rPr lang="en-US" sz="900" baseline="30000" dirty="0" err="1">
                <a:solidFill>
                  <a:srgbClr val="002663"/>
                </a:solidFill>
              </a:rPr>
              <a:t>Sedwick</a:t>
            </a:r>
            <a:r>
              <a:rPr lang="en-US" sz="900" baseline="30000" dirty="0">
                <a:solidFill>
                  <a:srgbClr val="002663"/>
                </a:solidFill>
              </a:rPr>
              <a:t> Road Suite 102 Durham, NC 27713  ·   877.771.2582</a:t>
            </a:r>
          </a:p>
          <a:p>
            <a:pPr defTabSz="342900"/>
            <a:endParaRPr lang="en-US" sz="900" dirty="0">
              <a:solidFill>
                <a:srgbClr val="002663"/>
              </a:solidFill>
            </a:endParaRPr>
          </a:p>
        </p:txBody>
      </p:sp>
    </p:spTree>
    <p:extLst>
      <p:ext uri="{BB962C8B-B14F-4D97-AF65-F5344CB8AC3E}">
        <p14:creationId xmlns:p14="http://schemas.microsoft.com/office/powerpoint/2010/main" val="81844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descr="Background-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4940" y="0"/>
            <a:ext cx="9208941" cy="374312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383" y="666911"/>
            <a:ext cx="1736479" cy="1090753"/>
          </a:xfrm>
          <a:prstGeom prst="rect">
            <a:avLst/>
          </a:prstGeom>
        </p:spPr>
      </p:pic>
      <p:sp>
        <p:nvSpPr>
          <p:cNvPr id="2" name="Title 1"/>
          <p:cNvSpPr>
            <a:spLocks noGrp="1"/>
          </p:cNvSpPr>
          <p:nvPr>
            <p:ph type="ctrTitle"/>
          </p:nvPr>
        </p:nvSpPr>
        <p:spPr>
          <a:xfrm>
            <a:off x="1323509" y="2627066"/>
            <a:ext cx="7341373" cy="1783353"/>
          </a:xfrm>
        </p:spPr>
        <p:txBody>
          <a:bodyPr>
            <a:normAutofit/>
          </a:bodyPr>
          <a:lstStyle>
            <a:lvl1pPr algn="r">
              <a:defRPr sz="3000">
                <a:solidFill>
                  <a:srgbClr val="00266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23509" y="3897765"/>
            <a:ext cx="7341372" cy="837185"/>
          </a:xfrm>
        </p:spPr>
        <p:txBody>
          <a:bodyPr>
            <a:normAutofit/>
          </a:bodyPr>
          <a:lstStyle>
            <a:lvl1pPr marL="0" indent="0" algn="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8" name="TextBox 7"/>
          <p:cNvSpPr txBox="1"/>
          <p:nvPr userDrawn="1"/>
        </p:nvSpPr>
        <p:spPr>
          <a:xfrm>
            <a:off x="7186763" y="6396779"/>
            <a:ext cx="1746181" cy="307777"/>
          </a:xfrm>
          <a:prstGeom prst="rect">
            <a:avLst/>
          </a:prstGeom>
          <a:noFill/>
        </p:spPr>
        <p:txBody>
          <a:bodyPr wrap="square" rtlCol="0">
            <a:spAutoFit/>
          </a:bodyPr>
          <a:lstStyle/>
          <a:p>
            <a:pPr algn="ctr" defTabSz="342900">
              <a:defRPr/>
            </a:pPr>
            <a:r>
              <a:rPr lang="en-US" sz="2100" baseline="30000" dirty="0" err="1">
                <a:solidFill>
                  <a:prstClr val="white"/>
                </a:solidFill>
              </a:rPr>
              <a:t>ltc-cltc.com</a:t>
            </a:r>
            <a:endParaRPr lang="en-US" sz="2100" baseline="30000" dirty="0">
              <a:solidFill>
                <a:prstClr val="white"/>
              </a:solidFill>
            </a:endParaRPr>
          </a:p>
        </p:txBody>
      </p:sp>
      <p:sp>
        <p:nvSpPr>
          <p:cNvPr id="17" name="TextBox 16"/>
          <p:cNvSpPr txBox="1"/>
          <p:nvPr userDrawn="1"/>
        </p:nvSpPr>
        <p:spPr>
          <a:xfrm>
            <a:off x="741383" y="6625979"/>
            <a:ext cx="3980434" cy="323165"/>
          </a:xfrm>
          <a:prstGeom prst="rect">
            <a:avLst/>
          </a:prstGeom>
          <a:noFill/>
        </p:spPr>
        <p:txBody>
          <a:bodyPr wrap="square" rtlCol="0">
            <a:spAutoFit/>
          </a:bodyPr>
          <a:lstStyle/>
          <a:p>
            <a:pPr defTabSz="342900">
              <a:defRPr/>
            </a:pPr>
            <a:r>
              <a:rPr lang="en-US" sz="900" baseline="30000" dirty="0">
                <a:solidFill>
                  <a:srgbClr val="FFFFFF"/>
                </a:solidFill>
              </a:rPr>
              <a:t>2224 </a:t>
            </a:r>
            <a:r>
              <a:rPr lang="en-US" sz="900" baseline="30000" dirty="0" err="1">
                <a:solidFill>
                  <a:srgbClr val="FFFFFF"/>
                </a:solidFill>
              </a:rPr>
              <a:t>Sedwick</a:t>
            </a:r>
            <a:r>
              <a:rPr lang="en-US" sz="900" baseline="30000" dirty="0">
                <a:solidFill>
                  <a:srgbClr val="FFFFFF"/>
                </a:solidFill>
              </a:rPr>
              <a:t> Road Suite 102 Durham, NC 27713  ·   877.771.2582</a:t>
            </a:r>
          </a:p>
          <a:p>
            <a:pPr defTabSz="342900"/>
            <a:endParaRPr lang="en-US" sz="900" dirty="0">
              <a:solidFill>
                <a:srgbClr val="FFFFFF"/>
              </a:solidFill>
            </a:endParaRPr>
          </a:p>
        </p:txBody>
      </p:sp>
    </p:spTree>
    <p:extLst>
      <p:ext uri="{BB962C8B-B14F-4D97-AF65-F5344CB8AC3E}">
        <p14:creationId xmlns:p14="http://schemas.microsoft.com/office/powerpoint/2010/main" val="210253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418" y="748691"/>
            <a:ext cx="1845787" cy="1159414"/>
          </a:xfrm>
          <a:prstGeom prst="rect">
            <a:avLst/>
          </a:prstGeom>
        </p:spPr>
      </p:pic>
      <p:sp>
        <p:nvSpPr>
          <p:cNvPr id="2" name="Title 1"/>
          <p:cNvSpPr>
            <a:spLocks noGrp="1"/>
          </p:cNvSpPr>
          <p:nvPr>
            <p:ph type="ctrTitle"/>
          </p:nvPr>
        </p:nvSpPr>
        <p:spPr>
          <a:xfrm>
            <a:off x="550473" y="2137103"/>
            <a:ext cx="5906202" cy="2879700"/>
          </a:xfrm>
        </p:spPr>
        <p:txBody>
          <a:bodyPr>
            <a:normAutofit/>
          </a:bodyPr>
          <a:lstStyle>
            <a:lvl1pPr algn="l">
              <a:defRPr sz="3600">
                <a:solidFill>
                  <a:srgbClr val="00266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0473" y="4632902"/>
            <a:ext cx="6381066" cy="837185"/>
          </a:xfrm>
        </p:spPr>
        <p:txBody>
          <a:bodyPr>
            <a:normAutofit/>
          </a:bodyPr>
          <a:lstStyle>
            <a:lvl1pPr marL="0" indent="0" algn="l">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645668" y="4459477"/>
            <a:ext cx="4739626" cy="45719"/>
          </a:xfrm>
          <a:prstGeom prst="rect">
            <a:avLst/>
          </a:prstGeom>
          <a:solidFill>
            <a:srgbClr val="5051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20" name="TextBox 19"/>
          <p:cNvSpPr txBox="1"/>
          <p:nvPr userDrawn="1"/>
        </p:nvSpPr>
        <p:spPr>
          <a:xfrm>
            <a:off x="7186763" y="6401793"/>
            <a:ext cx="1746181" cy="307777"/>
          </a:xfrm>
          <a:prstGeom prst="rect">
            <a:avLst/>
          </a:prstGeom>
          <a:noFill/>
        </p:spPr>
        <p:txBody>
          <a:bodyPr wrap="square" rtlCol="0">
            <a:spAutoFit/>
          </a:bodyPr>
          <a:lstStyle/>
          <a:p>
            <a:pPr algn="ctr" defTabSz="342900">
              <a:defRPr/>
            </a:pPr>
            <a:r>
              <a:rPr lang="en-US" sz="2100" baseline="30000" dirty="0" err="1">
                <a:solidFill>
                  <a:srgbClr val="FFFFFF"/>
                </a:solidFill>
              </a:rPr>
              <a:t>ltc-cltc.com</a:t>
            </a:r>
            <a:endParaRPr lang="en-US" sz="2100" baseline="30000" dirty="0">
              <a:solidFill>
                <a:srgbClr val="FFFFFF"/>
              </a:solidFill>
            </a:endParaRPr>
          </a:p>
        </p:txBody>
      </p:sp>
      <p:sp>
        <p:nvSpPr>
          <p:cNvPr id="21" name="TextBox 20"/>
          <p:cNvSpPr txBox="1"/>
          <p:nvPr userDrawn="1"/>
        </p:nvSpPr>
        <p:spPr>
          <a:xfrm>
            <a:off x="741383" y="6625979"/>
            <a:ext cx="3980434" cy="323165"/>
          </a:xfrm>
          <a:prstGeom prst="rect">
            <a:avLst/>
          </a:prstGeom>
          <a:noFill/>
        </p:spPr>
        <p:txBody>
          <a:bodyPr wrap="square" rtlCol="0">
            <a:spAutoFit/>
          </a:bodyPr>
          <a:lstStyle/>
          <a:p>
            <a:pPr defTabSz="342900">
              <a:defRPr/>
            </a:pPr>
            <a:r>
              <a:rPr lang="en-US" sz="900" baseline="30000" dirty="0">
                <a:solidFill>
                  <a:srgbClr val="FFFFFF"/>
                </a:solidFill>
              </a:rPr>
              <a:t>2224 </a:t>
            </a:r>
            <a:r>
              <a:rPr lang="en-US" sz="900" baseline="30000" dirty="0" err="1">
                <a:solidFill>
                  <a:srgbClr val="FFFFFF"/>
                </a:solidFill>
              </a:rPr>
              <a:t>Sedwick</a:t>
            </a:r>
            <a:r>
              <a:rPr lang="en-US" sz="900" baseline="30000" dirty="0">
                <a:solidFill>
                  <a:srgbClr val="FFFFFF"/>
                </a:solidFill>
              </a:rPr>
              <a:t> Road Suite 102 Durham, NC 27713  ·   877.771.2582</a:t>
            </a:r>
          </a:p>
          <a:p>
            <a:pPr defTabSz="342900"/>
            <a:endParaRPr lang="en-US" sz="900" dirty="0">
              <a:solidFill>
                <a:srgbClr val="FFFFFF"/>
              </a:solidFill>
            </a:endParaRPr>
          </a:p>
        </p:txBody>
      </p:sp>
      <p:sp>
        <p:nvSpPr>
          <p:cNvPr id="22" name="Rectangle 21"/>
          <p:cNvSpPr/>
          <p:nvPr userDrawn="1"/>
        </p:nvSpPr>
        <p:spPr>
          <a:xfrm>
            <a:off x="-17810" y="2"/>
            <a:ext cx="9161810" cy="156085"/>
          </a:xfrm>
          <a:prstGeom prst="rect">
            <a:avLst/>
          </a:prstGeom>
          <a:solidFill>
            <a:srgbClr val="0026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165415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418" y="748691"/>
            <a:ext cx="1845787" cy="1159414"/>
          </a:xfrm>
          <a:prstGeom prst="rect">
            <a:avLst/>
          </a:prstGeom>
        </p:spPr>
      </p:pic>
      <p:pic>
        <p:nvPicPr>
          <p:cNvPr id="8" name="Picture 7" descr="ThinkstockPhotos-48442785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4594" y="191183"/>
            <a:ext cx="3919406" cy="6350212"/>
          </a:xfrm>
          <a:prstGeom prst="rect">
            <a:avLst/>
          </a:prstGeom>
        </p:spPr>
      </p:pic>
      <p:sp>
        <p:nvSpPr>
          <p:cNvPr id="2" name="Title 1"/>
          <p:cNvSpPr>
            <a:spLocks noGrp="1"/>
          </p:cNvSpPr>
          <p:nvPr>
            <p:ph type="ctrTitle"/>
          </p:nvPr>
        </p:nvSpPr>
        <p:spPr>
          <a:xfrm>
            <a:off x="550473" y="2137103"/>
            <a:ext cx="4472963" cy="2879700"/>
          </a:xfrm>
        </p:spPr>
        <p:txBody>
          <a:bodyPr>
            <a:normAutofit/>
          </a:bodyPr>
          <a:lstStyle>
            <a:lvl1pPr algn="l">
              <a:defRPr sz="3600">
                <a:solidFill>
                  <a:srgbClr val="00266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0473" y="4632900"/>
            <a:ext cx="4302676" cy="1284154"/>
          </a:xfrm>
        </p:spPr>
        <p:txBody>
          <a:bodyPr>
            <a:normAutofit/>
          </a:bodyPr>
          <a:lstStyle>
            <a:lvl1pPr marL="0" indent="0" algn="l">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645667" y="4459477"/>
            <a:ext cx="4143625" cy="45719"/>
          </a:xfrm>
          <a:prstGeom prst="rect">
            <a:avLst/>
          </a:prstGeom>
          <a:solidFill>
            <a:srgbClr val="5051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9" name="Picture 18" descr="Ta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34100"/>
            <a:ext cx="9144000" cy="723900"/>
          </a:xfrm>
          <a:prstGeom prst="rect">
            <a:avLst/>
          </a:prstGeom>
        </p:spPr>
      </p:pic>
      <p:sp>
        <p:nvSpPr>
          <p:cNvPr id="20" name="TextBox 19"/>
          <p:cNvSpPr txBox="1"/>
          <p:nvPr userDrawn="1"/>
        </p:nvSpPr>
        <p:spPr>
          <a:xfrm>
            <a:off x="7186763" y="6414286"/>
            <a:ext cx="1746181" cy="307777"/>
          </a:xfrm>
          <a:prstGeom prst="rect">
            <a:avLst/>
          </a:prstGeom>
          <a:noFill/>
        </p:spPr>
        <p:txBody>
          <a:bodyPr wrap="square" rtlCol="0">
            <a:spAutoFit/>
          </a:bodyPr>
          <a:lstStyle/>
          <a:p>
            <a:pPr algn="ctr" defTabSz="342900">
              <a:defRPr/>
            </a:pPr>
            <a:r>
              <a:rPr lang="en-US" sz="2100" baseline="30000" dirty="0" err="1">
                <a:solidFill>
                  <a:srgbClr val="002663"/>
                </a:solidFill>
              </a:rPr>
              <a:t>ltc-cltc.com</a:t>
            </a:r>
            <a:endParaRPr lang="en-US" sz="2100" baseline="30000" dirty="0">
              <a:solidFill>
                <a:srgbClr val="002663"/>
              </a:solidFill>
            </a:endParaRPr>
          </a:p>
        </p:txBody>
      </p:sp>
      <p:sp>
        <p:nvSpPr>
          <p:cNvPr id="21" name="TextBox 20"/>
          <p:cNvSpPr txBox="1"/>
          <p:nvPr userDrawn="1"/>
        </p:nvSpPr>
        <p:spPr>
          <a:xfrm>
            <a:off x="741383" y="6625979"/>
            <a:ext cx="3980434" cy="323165"/>
          </a:xfrm>
          <a:prstGeom prst="rect">
            <a:avLst/>
          </a:prstGeom>
          <a:noFill/>
        </p:spPr>
        <p:txBody>
          <a:bodyPr wrap="square" rtlCol="0">
            <a:spAutoFit/>
          </a:bodyPr>
          <a:lstStyle/>
          <a:p>
            <a:pPr defTabSz="342900">
              <a:defRPr/>
            </a:pPr>
            <a:r>
              <a:rPr lang="en-US" sz="900" baseline="30000" dirty="0">
                <a:solidFill>
                  <a:srgbClr val="002663"/>
                </a:solidFill>
              </a:rPr>
              <a:t>2224 </a:t>
            </a:r>
            <a:r>
              <a:rPr lang="en-US" sz="900" baseline="30000" dirty="0" err="1">
                <a:solidFill>
                  <a:srgbClr val="002663"/>
                </a:solidFill>
              </a:rPr>
              <a:t>Sedwick</a:t>
            </a:r>
            <a:r>
              <a:rPr lang="en-US" sz="900" baseline="30000" dirty="0">
                <a:solidFill>
                  <a:srgbClr val="002663"/>
                </a:solidFill>
              </a:rPr>
              <a:t> Road Suite 102 Durham, NC 27713  ·   877.771.2582</a:t>
            </a:r>
          </a:p>
          <a:p>
            <a:pPr defTabSz="342900"/>
            <a:endParaRPr lang="en-US" sz="900" dirty="0">
              <a:solidFill>
                <a:srgbClr val="002663"/>
              </a:solidFill>
            </a:endParaRPr>
          </a:p>
        </p:txBody>
      </p:sp>
      <p:sp>
        <p:nvSpPr>
          <p:cNvPr id="22" name="Rectangle 21"/>
          <p:cNvSpPr/>
          <p:nvPr userDrawn="1"/>
        </p:nvSpPr>
        <p:spPr>
          <a:xfrm>
            <a:off x="-17810" y="2"/>
            <a:ext cx="9161810" cy="156085"/>
          </a:xfrm>
          <a:prstGeom prst="rect">
            <a:avLst/>
          </a:prstGeom>
          <a:solidFill>
            <a:srgbClr val="0026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247780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364" y="5809935"/>
            <a:ext cx="845015" cy="530789"/>
          </a:xfrm>
          <a:prstGeom prst="rect">
            <a:avLst/>
          </a:prstGeom>
        </p:spPr>
      </p:pic>
      <p:pic>
        <p:nvPicPr>
          <p:cNvPr id="8" name="Picture 7" descr="Ta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1195"/>
            <a:ext cx="9144000" cy="723900"/>
          </a:xfrm>
          <a:prstGeom prst="rect">
            <a:avLst/>
          </a:prstGeom>
        </p:spPr>
      </p:pic>
      <p:sp>
        <p:nvSpPr>
          <p:cNvPr id="9" name="TextBox 8"/>
          <p:cNvSpPr txBox="1"/>
          <p:nvPr userDrawn="1"/>
        </p:nvSpPr>
        <p:spPr>
          <a:xfrm>
            <a:off x="7186763" y="6396779"/>
            <a:ext cx="1746181" cy="307777"/>
          </a:xfrm>
          <a:prstGeom prst="rect">
            <a:avLst/>
          </a:prstGeom>
          <a:noFill/>
        </p:spPr>
        <p:txBody>
          <a:bodyPr wrap="square" rtlCol="0">
            <a:spAutoFit/>
          </a:bodyPr>
          <a:lstStyle/>
          <a:p>
            <a:pPr algn="ctr" defTabSz="342900">
              <a:defRPr/>
            </a:pPr>
            <a:r>
              <a:rPr lang="en-US" sz="2100" baseline="30000" dirty="0" err="1">
                <a:solidFill>
                  <a:srgbClr val="002663"/>
                </a:solidFill>
              </a:rPr>
              <a:t>ltc-cltc.com</a:t>
            </a:r>
            <a:endParaRPr lang="en-US" sz="2100" baseline="30000" dirty="0">
              <a:solidFill>
                <a:srgbClr val="002663"/>
              </a:solidFill>
            </a:endParaRPr>
          </a:p>
        </p:txBody>
      </p:sp>
      <p:sp>
        <p:nvSpPr>
          <p:cNvPr id="2" name="Title 1"/>
          <p:cNvSpPr>
            <a:spLocks noGrp="1"/>
          </p:cNvSpPr>
          <p:nvPr>
            <p:ph type="title"/>
          </p:nvPr>
        </p:nvSpPr>
        <p:spPr/>
        <p:txBody>
          <a:bodyPr/>
          <a:lstStyle>
            <a:lvl1pPr>
              <a:defRPr>
                <a:solidFill>
                  <a:srgbClr val="00266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5558"/>
          </a:xfrm>
        </p:spPr>
        <p:txBody>
          <a:bodyPr/>
          <a:lstStyle>
            <a:lvl1pPr>
              <a:buClr>
                <a:srgbClr val="FCD450"/>
              </a:buClr>
              <a:defRPr>
                <a:solidFill>
                  <a:schemeClr val="tx1">
                    <a:lumMod val="65000"/>
                    <a:lumOff val="35000"/>
                  </a:schemeClr>
                </a:solidFill>
              </a:defRPr>
            </a:lvl1pPr>
            <a:lvl2pPr>
              <a:buClr>
                <a:srgbClr val="002663"/>
              </a:buClr>
              <a:defRPr>
                <a:solidFill>
                  <a:schemeClr val="tx1">
                    <a:lumMod val="65000"/>
                    <a:lumOff val="35000"/>
                  </a:schemeClr>
                </a:solidFill>
              </a:defRPr>
            </a:lvl2pPr>
            <a:lvl3pPr>
              <a:buClr>
                <a:srgbClr val="FCD450"/>
              </a:buClr>
              <a:defRPr>
                <a:solidFill>
                  <a:schemeClr val="tx1">
                    <a:lumMod val="65000"/>
                    <a:lumOff val="35000"/>
                  </a:schemeClr>
                </a:solidFill>
              </a:defRPr>
            </a:lvl3pPr>
            <a:lvl4pPr>
              <a:buClr>
                <a:srgbClr val="002663"/>
              </a:buClr>
              <a:defRPr>
                <a:solidFill>
                  <a:schemeClr val="tx1">
                    <a:lumMod val="65000"/>
                    <a:lumOff val="35000"/>
                  </a:schemeClr>
                </a:solidFill>
              </a:defRPr>
            </a:lvl4pPr>
            <a:lvl5pPr>
              <a:buClr>
                <a:srgbClr val="FCD450"/>
              </a:buCl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98252"/>
            <a:ext cx="2133600" cy="365125"/>
          </a:xfrm>
        </p:spPr>
        <p:txBody>
          <a:bodyPr/>
          <a:lstStyle>
            <a:lvl1pPr>
              <a:defRPr sz="825"/>
            </a:lvl1p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498252"/>
            <a:ext cx="2895600" cy="365125"/>
          </a:xfrm>
        </p:spPr>
        <p:txBody>
          <a:bodyPr/>
          <a:lstStyle>
            <a:lvl1pPr>
              <a:defRPr sz="825"/>
            </a:lvl1pPr>
          </a:lstStyle>
          <a:p>
            <a:endParaRPr lang="en-US" dirty="0">
              <a:solidFill>
                <a:prstClr val="black">
                  <a:tint val="75000"/>
                </a:prstClr>
              </a:solidFill>
            </a:endParaRPr>
          </a:p>
        </p:txBody>
      </p:sp>
      <p:sp>
        <p:nvSpPr>
          <p:cNvPr id="11" name="Rectangle 10"/>
          <p:cNvSpPr/>
          <p:nvPr userDrawn="1"/>
        </p:nvSpPr>
        <p:spPr>
          <a:xfrm>
            <a:off x="-17810" y="2"/>
            <a:ext cx="9161810" cy="156085"/>
          </a:xfrm>
          <a:prstGeom prst="rect">
            <a:avLst/>
          </a:prstGeom>
          <a:solidFill>
            <a:srgbClr val="0026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7" name="Rectangle 6"/>
          <p:cNvSpPr/>
          <p:nvPr userDrawn="1"/>
        </p:nvSpPr>
        <p:spPr>
          <a:xfrm>
            <a:off x="701880" y="5710998"/>
            <a:ext cx="822121" cy="167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194096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41195"/>
            <a:ext cx="9144000" cy="723900"/>
          </a:xfrm>
          <a:prstGeom prst="rect">
            <a:avLst/>
          </a:prstGeom>
        </p:spPr>
      </p:pic>
      <p:sp>
        <p:nvSpPr>
          <p:cNvPr id="9" name="TextBox 8"/>
          <p:cNvSpPr txBox="1"/>
          <p:nvPr userDrawn="1"/>
        </p:nvSpPr>
        <p:spPr>
          <a:xfrm>
            <a:off x="7186763" y="6396779"/>
            <a:ext cx="1746181" cy="307777"/>
          </a:xfrm>
          <a:prstGeom prst="rect">
            <a:avLst/>
          </a:prstGeom>
          <a:noFill/>
        </p:spPr>
        <p:txBody>
          <a:bodyPr wrap="square" rtlCol="0">
            <a:spAutoFit/>
          </a:bodyPr>
          <a:lstStyle/>
          <a:p>
            <a:pPr algn="ctr" defTabSz="342900">
              <a:defRPr/>
            </a:pPr>
            <a:r>
              <a:rPr lang="en-US" sz="2100" baseline="30000" dirty="0" err="1">
                <a:solidFill>
                  <a:srgbClr val="FFFFFF"/>
                </a:solidFill>
              </a:rPr>
              <a:t>ltc-cltc.com</a:t>
            </a:r>
            <a:endParaRPr lang="en-US" sz="2100" baseline="30000" dirty="0">
              <a:solidFill>
                <a:srgbClr val="FFFFFF"/>
              </a:solidFill>
            </a:endParaRPr>
          </a:p>
        </p:txBody>
      </p:sp>
      <p:sp>
        <p:nvSpPr>
          <p:cNvPr id="2" name="Title 1"/>
          <p:cNvSpPr>
            <a:spLocks noGrp="1"/>
          </p:cNvSpPr>
          <p:nvPr>
            <p:ph type="title"/>
          </p:nvPr>
        </p:nvSpPr>
        <p:spPr/>
        <p:txBody>
          <a:bodyPr/>
          <a:lstStyle>
            <a:lvl1pPr>
              <a:defRPr>
                <a:solidFill>
                  <a:srgbClr val="00266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5558"/>
          </a:xfrm>
        </p:spPr>
        <p:txBody>
          <a:bodyPr/>
          <a:lstStyle>
            <a:lvl1pPr>
              <a:buClr>
                <a:srgbClr val="FCD450"/>
              </a:buClr>
              <a:defRPr>
                <a:solidFill>
                  <a:schemeClr val="tx1">
                    <a:lumMod val="65000"/>
                    <a:lumOff val="35000"/>
                  </a:schemeClr>
                </a:solidFill>
              </a:defRPr>
            </a:lvl1pPr>
            <a:lvl2pPr>
              <a:buClr>
                <a:srgbClr val="002663"/>
              </a:buClr>
              <a:defRPr>
                <a:solidFill>
                  <a:schemeClr val="tx1">
                    <a:lumMod val="65000"/>
                    <a:lumOff val="35000"/>
                  </a:schemeClr>
                </a:solidFill>
              </a:defRPr>
            </a:lvl2pPr>
            <a:lvl3pPr>
              <a:buClr>
                <a:srgbClr val="FCD450"/>
              </a:buClr>
              <a:defRPr>
                <a:solidFill>
                  <a:schemeClr val="tx1">
                    <a:lumMod val="65000"/>
                    <a:lumOff val="35000"/>
                  </a:schemeClr>
                </a:solidFill>
              </a:defRPr>
            </a:lvl3pPr>
            <a:lvl4pPr>
              <a:buClr>
                <a:srgbClr val="002663"/>
              </a:buClr>
              <a:defRPr>
                <a:solidFill>
                  <a:schemeClr val="tx1">
                    <a:lumMod val="65000"/>
                    <a:lumOff val="35000"/>
                  </a:schemeClr>
                </a:solidFill>
              </a:defRPr>
            </a:lvl4pPr>
            <a:lvl5pPr>
              <a:buClr>
                <a:srgbClr val="FCD450"/>
              </a:buCl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98252"/>
            <a:ext cx="2133600" cy="365125"/>
          </a:xfrm>
        </p:spPr>
        <p:txBody>
          <a:bodyPr/>
          <a:lstStyle>
            <a:lvl1pPr>
              <a:defRPr sz="825">
                <a:solidFill>
                  <a:srgbClr val="FFFFFF"/>
                </a:solidFill>
              </a:defRPr>
            </a:lvl1pPr>
          </a:lstStyle>
          <a:p>
            <a:fld id="{2721A3BC-C831-E04A-85DC-A63779191AAF}" type="datetimeFigureOut">
              <a:rPr lang="en-US" smtClean="0"/>
              <a:pPr/>
              <a:t>7/12/2016</a:t>
            </a:fld>
            <a:endParaRPr lang="en-US" dirty="0"/>
          </a:p>
        </p:txBody>
      </p:sp>
      <p:sp>
        <p:nvSpPr>
          <p:cNvPr id="5" name="Footer Placeholder 4"/>
          <p:cNvSpPr>
            <a:spLocks noGrp="1"/>
          </p:cNvSpPr>
          <p:nvPr>
            <p:ph type="ftr" sz="quarter" idx="11"/>
          </p:nvPr>
        </p:nvSpPr>
        <p:spPr>
          <a:xfrm>
            <a:off x="3124200" y="6498252"/>
            <a:ext cx="2895600" cy="365125"/>
          </a:xfrm>
        </p:spPr>
        <p:txBody>
          <a:bodyPr/>
          <a:lstStyle>
            <a:lvl1pPr>
              <a:defRPr sz="825">
                <a:solidFill>
                  <a:srgbClr val="FFFFFF"/>
                </a:solidFill>
              </a:defRPr>
            </a:lvl1pPr>
          </a:lstStyle>
          <a:p>
            <a:endParaRPr lang="en-US" dirty="0"/>
          </a:p>
        </p:txBody>
      </p:sp>
      <p:sp>
        <p:nvSpPr>
          <p:cNvPr id="11" name="Rectangle 10"/>
          <p:cNvSpPr/>
          <p:nvPr userDrawn="1"/>
        </p:nvSpPr>
        <p:spPr>
          <a:xfrm>
            <a:off x="-17810" y="2"/>
            <a:ext cx="9161810" cy="156085"/>
          </a:xfrm>
          <a:prstGeom prst="rect">
            <a:avLst/>
          </a:prstGeom>
          <a:solidFill>
            <a:srgbClr val="0026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5" name="Picture 14" descr="CER013_CLT_c_no_C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244" y="5720502"/>
            <a:ext cx="1106697" cy="738938"/>
          </a:xfrm>
          <a:prstGeom prst="rect">
            <a:avLst/>
          </a:prstGeom>
        </p:spPr>
      </p:pic>
    </p:spTree>
    <p:extLst>
      <p:ext uri="{BB962C8B-B14F-4D97-AF65-F5344CB8AC3E}">
        <p14:creationId xmlns:p14="http://schemas.microsoft.com/office/powerpoint/2010/main" val="316532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41195"/>
            <a:ext cx="9144000" cy="723900"/>
          </a:xfrm>
          <a:prstGeom prst="rect">
            <a:avLst/>
          </a:prstGeom>
        </p:spPr>
      </p:pic>
      <p:sp>
        <p:nvSpPr>
          <p:cNvPr id="9" name="TextBox 8"/>
          <p:cNvSpPr txBox="1"/>
          <p:nvPr userDrawn="1"/>
        </p:nvSpPr>
        <p:spPr>
          <a:xfrm>
            <a:off x="7186763" y="6396779"/>
            <a:ext cx="1746181" cy="307777"/>
          </a:xfrm>
          <a:prstGeom prst="rect">
            <a:avLst/>
          </a:prstGeom>
          <a:noFill/>
        </p:spPr>
        <p:txBody>
          <a:bodyPr wrap="square" rtlCol="0">
            <a:spAutoFit/>
          </a:bodyPr>
          <a:lstStyle/>
          <a:p>
            <a:pPr algn="ctr" defTabSz="342900">
              <a:defRPr/>
            </a:pPr>
            <a:r>
              <a:rPr lang="en-US" sz="2100" baseline="30000" dirty="0" err="1">
                <a:solidFill>
                  <a:srgbClr val="FFFFFF"/>
                </a:solidFill>
              </a:rPr>
              <a:t>ltc-cltc.com</a:t>
            </a:r>
            <a:endParaRPr lang="en-US" sz="2100" baseline="30000" dirty="0">
              <a:solidFill>
                <a:srgbClr val="FFFFFF"/>
              </a:solidFill>
            </a:endParaRPr>
          </a:p>
        </p:txBody>
      </p:sp>
      <p:sp>
        <p:nvSpPr>
          <p:cNvPr id="2" name="Title 1"/>
          <p:cNvSpPr>
            <a:spLocks noGrp="1"/>
          </p:cNvSpPr>
          <p:nvPr>
            <p:ph type="title"/>
          </p:nvPr>
        </p:nvSpPr>
        <p:spPr/>
        <p:txBody>
          <a:bodyPr/>
          <a:lstStyle>
            <a:lvl1pPr>
              <a:defRPr>
                <a:solidFill>
                  <a:srgbClr val="00266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5558"/>
          </a:xfrm>
        </p:spPr>
        <p:txBody>
          <a:bodyPr/>
          <a:lstStyle>
            <a:lvl1pPr>
              <a:buClr>
                <a:srgbClr val="FCD450"/>
              </a:buClr>
              <a:defRPr>
                <a:solidFill>
                  <a:schemeClr val="tx1">
                    <a:lumMod val="65000"/>
                    <a:lumOff val="35000"/>
                  </a:schemeClr>
                </a:solidFill>
              </a:defRPr>
            </a:lvl1pPr>
            <a:lvl2pPr>
              <a:buClr>
                <a:srgbClr val="002663"/>
              </a:buClr>
              <a:defRPr>
                <a:solidFill>
                  <a:schemeClr val="tx1">
                    <a:lumMod val="65000"/>
                    <a:lumOff val="35000"/>
                  </a:schemeClr>
                </a:solidFill>
              </a:defRPr>
            </a:lvl2pPr>
            <a:lvl3pPr>
              <a:buClr>
                <a:srgbClr val="FCD450"/>
              </a:buClr>
              <a:defRPr>
                <a:solidFill>
                  <a:schemeClr val="tx1">
                    <a:lumMod val="65000"/>
                    <a:lumOff val="35000"/>
                  </a:schemeClr>
                </a:solidFill>
              </a:defRPr>
            </a:lvl3pPr>
            <a:lvl4pPr>
              <a:buClr>
                <a:srgbClr val="002663"/>
              </a:buClr>
              <a:defRPr>
                <a:solidFill>
                  <a:schemeClr val="tx1">
                    <a:lumMod val="65000"/>
                    <a:lumOff val="35000"/>
                  </a:schemeClr>
                </a:solidFill>
              </a:defRPr>
            </a:lvl4pPr>
            <a:lvl5pPr>
              <a:buClr>
                <a:srgbClr val="FCD450"/>
              </a:buCl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98252"/>
            <a:ext cx="2133600" cy="365125"/>
          </a:xfrm>
        </p:spPr>
        <p:txBody>
          <a:bodyPr/>
          <a:lstStyle>
            <a:lvl1pPr>
              <a:defRPr sz="825">
                <a:solidFill>
                  <a:srgbClr val="FFFFFF"/>
                </a:solidFill>
              </a:defRPr>
            </a:lvl1pPr>
          </a:lstStyle>
          <a:p>
            <a:fld id="{2721A3BC-C831-E04A-85DC-A63779191AAF}" type="datetimeFigureOut">
              <a:rPr lang="en-US" smtClean="0"/>
              <a:pPr/>
              <a:t>7/12/2016</a:t>
            </a:fld>
            <a:endParaRPr lang="en-US" dirty="0"/>
          </a:p>
        </p:txBody>
      </p:sp>
      <p:sp>
        <p:nvSpPr>
          <p:cNvPr id="5" name="Footer Placeholder 4"/>
          <p:cNvSpPr>
            <a:spLocks noGrp="1"/>
          </p:cNvSpPr>
          <p:nvPr>
            <p:ph type="ftr" sz="quarter" idx="11"/>
          </p:nvPr>
        </p:nvSpPr>
        <p:spPr>
          <a:xfrm>
            <a:off x="3124200" y="6498252"/>
            <a:ext cx="2895600" cy="365125"/>
          </a:xfrm>
        </p:spPr>
        <p:txBody>
          <a:bodyPr/>
          <a:lstStyle>
            <a:lvl1pPr>
              <a:defRPr sz="825">
                <a:solidFill>
                  <a:srgbClr val="FFFFFF"/>
                </a:solidFill>
              </a:defRPr>
            </a:lvl1pPr>
          </a:lstStyle>
          <a:p>
            <a:endParaRPr lang="en-US" dirty="0"/>
          </a:p>
        </p:txBody>
      </p:sp>
      <p:sp>
        <p:nvSpPr>
          <p:cNvPr id="11" name="Rectangle 10"/>
          <p:cNvSpPr/>
          <p:nvPr userDrawn="1"/>
        </p:nvSpPr>
        <p:spPr>
          <a:xfrm>
            <a:off x="-17810" y="2"/>
            <a:ext cx="9161810" cy="156085"/>
          </a:xfrm>
          <a:prstGeom prst="rect">
            <a:avLst/>
          </a:prstGeom>
          <a:solidFill>
            <a:srgbClr val="0026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364" y="5809935"/>
            <a:ext cx="845015" cy="530789"/>
          </a:xfrm>
          <a:prstGeom prst="rect">
            <a:avLst/>
          </a:prstGeom>
        </p:spPr>
      </p:pic>
      <p:sp>
        <p:nvSpPr>
          <p:cNvPr id="12" name="Rectangle 11"/>
          <p:cNvSpPr/>
          <p:nvPr userDrawn="1"/>
        </p:nvSpPr>
        <p:spPr>
          <a:xfrm>
            <a:off x="701880" y="5710998"/>
            <a:ext cx="822121" cy="167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132193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1A3BC-C831-E04A-85DC-A63779191AAF}" type="datetimeFigureOut">
              <a:rPr lang="en-US" smtClean="0">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38B89-F961-3548-8323-FB2B7378E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55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2721A3BC-C831-E04A-85DC-A63779191AAF}" type="datetimeFigureOut">
              <a:rPr lang="en-US" smtClean="0">
                <a:solidFill>
                  <a:prstClr val="black">
                    <a:tint val="75000"/>
                  </a:prstClr>
                </a:solidFill>
              </a:rPr>
              <a:pPr defTabSz="342900"/>
              <a:t>7/12/2016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825">
                <a:solidFill>
                  <a:schemeClr val="tx1">
                    <a:tint val="75000"/>
                  </a:schemeClr>
                </a:solidFill>
              </a:defRPr>
            </a:lvl1pPr>
          </a:lstStyle>
          <a:p>
            <a:pPr defTabSz="342900"/>
            <a:r>
              <a:rPr lang="en-US" smtClean="0">
                <a:solidFill>
                  <a:prstClr val="black">
                    <a:tint val="75000"/>
                  </a:prstClr>
                </a:solidFill>
              </a:rPr>
              <a:t>©Copyright 2015 CLTC. </a:t>
            </a:r>
            <a:br>
              <a:rPr lang="en-US" smtClean="0">
                <a:solidFill>
                  <a:prstClr val="black">
                    <a:tint val="75000"/>
                  </a:prstClr>
                </a:solidFill>
              </a:rPr>
            </a:br>
            <a:r>
              <a:rPr lang="en-US" smtClean="0">
                <a:solidFill>
                  <a:prstClr val="black">
                    <a:tint val="75000"/>
                  </a:prstClr>
                </a:solidFill>
              </a:rPr>
              <a:t>Other information here as needed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DF538B89-F961-3548-8323-FB2B7378EA35}"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539678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fontAlgn="base">
              <a:spcAft>
                <a:spcPct val="0"/>
              </a:spcAft>
              <a:defRPr/>
            </a:pPr>
            <a:r>
              <a:rPr lang="en-US" sz="3600" b="1" dirty="0">
                <a:solidFill>
                  <a:srgbClr val="002060"/>
                </a:solidFill>
                <a:latin typeface="+mn-lt"/>
                <a:ea typeface="ヒラギノ角ゴ ProN W3" charset="0"/>
                <a:cs typeface="ヒラギノ角ゴ ProN W3" charset="0"/>
                <a:sym typeface="Arial" pitchFamily="34" charset="0"/>
              </a:rPr>
              <a:t>Expanding Your Value Proposition </a:t>
            </a:r>
            <a:r>
              <a:rPr lang="en-US" sz="3600" b="1" dirty="0" smtClean="0">
                <a:solidFill>
                  <a:srgbClr val="002060"/>
                </a:solidFill>
                <a:latin typeface="+mn-lt"/>
                <a:ea typeface="ヒラギノ角ゴ ProN W3" charset="0"/>
                <a:cs typeface="ヒラギノ角ゴ ProN W3" charset="0"/>
                <a:sym typeface="Arial" pitchFamily="34" charset="0"/>
              </a:rPr>
              <a:t/>
            </a:r>
            <a:br>
              <a:rPr lang="en-US" sz="3600" b="1" dirty="0" smtClean="0">
                <a:solidFill>
                  <a:srgbClr val="002060"/>
                </a:solidFill>
                <a:latin typeface="+mn-lt"/>
                <a:ea typeface="ヒラギノ角ゴ ProN W3" charset="0"/>
                <a:cs typeface="ヒラギノ角ゴ ProN W3" charset="0"/>
                <a:sym typeface="Arial" pitchFamily="34" charset="0"/>
              </a:rPr>
            </a:br>
            <a:r>
              <a:rPr lang="en-US" sz="3600" b="1" dirty="0" smtClean="0">
                <a:solidFill>
                  <a:srgbClr val="002060"/>
                </a:solidFill>
                <a:latin typeface="+mn-lt"/>
                <a:ea typeface="ヒラギノ角ゴ ProN W3" charset="0"/>
                <a:cs typeface="ヒラギノ角ゴ ProN W3" charset="0"/>
                <a:sym typeface="Arial" pitchFamily="34" charset="0"/>
              </a:rPr>
              <a:t>To </a:t>
            </a:r>
            <a:r>
              <a:rPr lang="en-US" sz="3600" b="1" dirty="0">
                <a:solidFill>
                  <a:srgbClr val="002060"/>
                </a:solidFill>
                <a:latin typeface="+mn-lt"/>
                <a:ea typeface="ヒラギノ角ゴ ProN W3" charset="0"/>
                <a:cs typeface="ヒラギノ角ゴ ProN W3" charset="0"/>
                <a:sym typeface="Arial" pitchFamily="34" charset="0"/>
              </a:rPr>
              <a:t>Centers of Influence</a:t>
            </a:r>
          </a:p>
        </p:txBody>
      </p:sp>
    </p:spTree>
    <p:extLst>
      <p:ext uri="{BB962C8B-B14F-4D97-AF65-F5344CB8AC3E}">
        <p14:creationId xmlns:p14="http://schemas.microsoft.com/office/powerpoint/2010/main" val="3067660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40178" lvl="0" indent="0" algn="ctr" eaLnBrk="1" hangingPunct="1">
              <a:spcBef>
                <a:spcPts val="773"/>
              </a:spcBef>
              <a:defRPr/>
            </a:pPr>
            <a:r>
              <a:rPr lang="en-US" sz="3200" b="1" dirty="0">
                <a:solidFill>
                  <a:srgbClr val="002060"/>
                </a:solidFill>
                <a:latin typeface="Calibri" panose="020F0502020204030204" pitchFamily="34" charset="0"/>
                <a:sym typeface="Palatino" charset="0"/>
              </a:rPr>
              <a:t>Providing care disrupts the emotional and physical wellbeing of those the client </a:t>
            </a:r>
            <a:r>
              <a:rPr lang="en-US" sz="3200" b="1" dirty="0" smtClean="0">
                <a:solidFill>
                  <a:srgbClr val="002060"/>
                </a:solidFill>
                <a:latin typeface="Calibri" panose="020F0502020204030204" pitchFamily="34" charset="0"/>
                <a:sym typeface="Palatino" charset="0"/>
              </a:rPr>
              <a:t>loves</a:t>
            </a:r>
            <a:endParaRPr lang="en-US" sz="3200" dirty="0">
              <a:solidFill>
                <a:srgbClr val="002060"/>
              </a:solidFill>
              <a:latin typeface="Calibri" panose="020F0502020204030204" pitchFamily="34" charset="0"/>
            </a:endParaRPr>
          </a:p>
        </p:txBody>
      </p:sp>
      <p:sp>
        <p:nvSpPr>
          <p:cNvPr id="2" name="Rectangle 4"/>
          <p:cNvSpPr>
            <a:spLocks noGrp="1" noChangeArrowheads="1"/>
          </p:cNvSpPr>
          <p:nvPr>
            <p:ph idx="1"/>
          </p:nvPr>
        </p:nvSpPr>
        <p:spPr>
          <a:xfrm>
            <a:off x="457200" y="1600201"/>
            <a:ext cx="8229600" cy="3878162"/>
          </a:xfrm>
        </p:spPr>
        <p:txBody>
          <a:bodyPr rIns="116982"/>
          <a:lstStyle/>
          <a:p>
            <a:pPr marL="497378" indent="-457200" algn="just" eaLnBrk="1" hangingPunct="1">
              <a:buFont typeface="Arial"/>
              <a:buChar char="•"/>
              <a:defRPr/>
            </a:pPr>
            <a:r>
              <a:rPr lang="en-US" sz="2200" dirty="0" smtClean="0">
                <a:latin typeface="+mj-lt"/>
                <a:sym typeface="Palatino" charset="0"/>
              </a:rPr>
              <a:t>Providing care to chronically ill people makes healthy caregivers chronically ill</a:t>
            </a:r>
          </a:p>
          <a:p>
            <a:pPr marL="497378" indent="-457200" algn="just" eaLnBrk="1" hangingPunct="1">
              <a:buFont typeface="Arial"/>
              <a:buChar char="•"/>
              <a:defRPr/>
            </a:pPr>
            <a:endParaRPr lang="en-US" sz="2200" dirty="0">
              <a:latin typeface="+mj-lt"/>
              <a:sym typeface="Palatino" charset="0"/>
            </a:endParaRPr>
          </a:p>
          <a:p>
            <a:pPr marL="497378" indent="-457200" algn="just" eaLnBrk="1" hangingPunct="1">
              <a:buFont typeface="Arial"/>
              <a:buChar char="•"/>
              <a:defRPr/>
            </a:pPr>
            <a:r>
              <a:rPr lang="en-US" sz="2200" dirty="0" smtClean="0">
                <a:latin typeface="+mj-lt"/>
                <a:sym typeface="Palatino" charset="0"/>
              </a:rPr>
              <a:t>Providing care causes a child to put aside his or her life, creating issues within their own family and with those siblings that do not help</a:t>
            </a:r>
          </a:p>
          <a:p>
            <a:pPr marL="497378" indent="-457200" algn="just" eaLnBrk="1" hangingPunct="1">
              <a:buFont typeface="Arial"/>
              <a:buChar char="•"/>
              <a:defRPr/>
            </a:pPr>
            <a:endParaRPr lang="en-US" sz="2200" dirty="0">
              <a:latin typeface="+mj-lt"/>
              <a:sym typeface="Palatino" charset="0"/>
            </a:endParaRPr>
          </a:p>
          <a:p>
            <a:pPr marL="497378" indent="-457200" algn="just" eaLnBrk="1" hangingPunct="1">
              <a:buFont typeface="Arial"/>
              <a:buChar char="•"/>
              <a:defRPr/>
            </a:pPr>
            <a:r>
              <a:rPr lang="en-US" sz="2200" dirty="0" smtClean="0">
                <a:latin typeface="+mj-lt"/>
                <a:sym typeface="Palatino" charset="0"/>
              </a:rPr>
              <a:t>Providing care does not bring children together; It tears them apart, causing irreversible damages</a:t>
            </a:r>
            <a:endParaRPr lang="en-US" dirty="0">
              <a:latin typeface="+mj-lt"/>
              <a:sym typeface="Palatino" charset="0"/>
            </a:endParaRPr>
          </a:p>
          <a:p>
            <a:pPr marL="325928" indent="-285750" eaLnBrk="1" hangingPunct="1">
              <a:buFont typeface="Arial"/>
              <a:buChar char="•"/>
              <a:defRPr/>
            </a:pPr>
            <a:endParaRPr lang="en-US" dirty="0">
              <a:latin typeface="+mj-lt"/>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40178" lvl="0" indent="0" algn="ctr" eaLnBrk="1" hangingPunct="1">
              <a:spcBef>
                <a:spcPts val="773"/>
              </a:spcBef>
              <a:defRPr/>
            </a:pPr>
            <a:r>
              <a:rPr lang="en-US" sz="3200" b="1" dirty="0">
                <a:solidFill>
                  <a:srgbClr val="002060"/>
                </a:solidFill>
                <a:sym typeface="Palatino" charset="0"/>
              </a:rPr>
              <a:t>Paying for care disrupts every plan created to secure financial viability during retirement </a:t>
            </a:r>
            <a:endParaRPr lang="en-US" sz="3200" b="1" dirty="0">
              <a:solidFill>
                <a:srgbClr val="002060"/>
              </a:solidFill>
            </a:endParaRPr>
          </a:p>
        </p:txBody>
      </p:sp>
      <p:sp>
        <p:nvSpPr>
          <p:cNvPr id="2" name="Rectangle 4"/>
          <p:cNvSpPr>
            <a:spLocks noGrp="1" noChangeArrowheads="1"/>
          </p:cNvSpPr>
          <p:nvPr>
            <p:ph idx="1"/>
          </p:nvPr>
        </p:nvSpPr>
        <p:spPr/>
        <p:txBody>
          <a:bodyPr rIns="116982"/>
          <a:lstStyle/>
          <a:p>
            <a:pPr marL="497378" indent="-457200" algn="just" eaLnBrk="1" hangingPunct="1">
              <a:buFont typeface="Arial"/>
              <a:buChar char="•"/>
              <a:defRPr/>
            </a:pPr>
            <a:r>
              <a:rPr lang="en-US" sz="2200" dirty="0" smtClean="0">
                <a:latin typeface="Calibri" panose="020F0502020204030204" pitchFamily="34" charset="0"/>
                <a:sym typeface="Palatino" charset="0"/>
              </a:rPr>
              <a:t>Paying for care causes a reallocation of cash flow </a:t>
            </a:r>
          </a:p>
          <a:p>
            <a:pPr marL="497378" indent="-457200" algn="just" eaLnBrk="1" hangingPunct="1">
              <a:buFont typeface="Arial"/>
              <a:buChar char="•"/>
              <a:defRPr/>
            </a:pPr>
            <a:endParaRPr lang="en-US" sz="2200" dirty="0">
              <a:latin typeface="Calibri" panose="020F0502020204030204" pitchFamily="34" charset="0"/>
              <a:sym typeface="Palatino" charset="0"/>
            </a:endParaRPr>
          </a:p>
          <a:p>
            <a:pPr marL="497378" indent="-457200" algn="just" eaLnBrk="1" hangingPunct="1">
              <a:buFont typeface="Arial"/>
              <a:buChar char="•"/>
              <a:defRPr/>
            </a:pPr>
            <a:r>
              <a:rPr lang="en-US" sz="2200" dirty="0" smtClean="0">
                <a:latin typeface="Calibri" panose="020F0502020204030204" pitchFamily="34" charset="0"/>
                <a:sym typeface="Palatino" charset="0"/>
              </a:rPr>
              <a:t>This cash is already committed to pay for lifestyle expenses, none of which are discretionary</a:t>
            </a:r>
          </a:p>
          <a:p>
            <a:pPr marL="497378" indent="-457200" algn="just" eaLnBrk="1" hangingPunct="1">
              <a:buFont typeface="Arial"/>
              <a:buChar char="•"/>
              <a:defRPr/>
            </a:pPr>
            <a:endParaRPr lang="en-US" sz="2200" dirty="0">
              <a:latin typeface="Calibri" panose="020F0502020204030204" pitchFamily="34" charset="0"/>
              <a:sym typeface="Palatino" charset="0"/>
            </a:endParaRPr>
          </a:p>
          <a:p>
            <a:pPr marL="497378" indent="-457200" algn="just" eaLnBrk="1" hangingPunct="1">
              <a:buFont typeface="Arial"/>
              <a:buChar char="•"/>
              <a:defRPr/>
            </a:pPr>
            <a:r>
              <a:rPr lang="en-US" sz="2200" dirty="0" smtClean="0">
                <a:latin typeface="Calibri" panose="020F0502020204030204" pitchFamily="34" charset="0"/>
                <a:sym typeface="Palatino" charset="0"/>
              </a:rPr>
              <a:t>In effect, the client is now “double-counting” their income</a:t>
            </a:r>
          </a:p>
          <a:p>
            <a:pPr marL="497378" indent="-457200" algn="just" eaLnBrk="1" hangingPunct="1">
              <a:buFont typeface="Arial"/>
              <a:buChar char="•"/>
              <a:defRPr/>
            </a:pPr>
            <a:endParaRPr lang="en-US" sz="2200" dirty="0">
              <a:latin typeface="Calibri" panose="020F0502020204030204" pitchFamily="34" charset="0"/>
              <a:sym typeface="Palatino" charset="0"/>
            </a:endParaRPr>
          </a:p>
          <a:p>
            <a:pPr marL="497378" indent="-457200" algn="just" eaLnBrk="1" hangingPunct="1">
              <a:buFont typeface="Arial"/>
              <a:buChar char="•"/>
              <a:defRPr/>
            </a:pPr>
            <a:r>
              <a:rPr lang="en-US" sz="2200" dirty="0" smtClean="0">
                <a:latin typeface="Calibri" panose="020F0502020204030204" pitchFamily="34" charset="0"/>
                <a:sym typeface="Palatino" charset="0"/>
              </a:rPr>
              <a:t>If the illness lasts long enough, it will require an unintended invasion of </a:t>
            </a:r>
            <a:r>
              <a:rPr lang="en-US" sz="2200" b="1" dirty="0" smtClean="0">
                <a:latin typeface="Calibri" panose="020F0502020204030204" pitchFamily="34" charset="0"/>
                <a:sym typeface="Palatino" charset="0"/>
              </a:rPr>
              <a:t>capital</a:t>
            </a:r>
            <a:endParaRPr lang="en-US" sz="2400" b="1" dirty="0">
              <a:latin typeface="Calibri" panose="020F0502020204030204" pitchFamily="34" charset="0"/>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a:xfrm>
            <a:off x="457200" y="838200"/>
            <a:ext cx="8229600" cy="4797559"/>
          </a:xfrm>
        </p:spPr>
        <p:txBody>
          <a:bodyPr rIns="116982">
            <a:normAutofit/>
          </a:bodyPr>
          <a:lstStyle/>
          <a:p>
            <a:pPr marL="325928" indent="-285750" eaLnBrk="1" hangingPunct="1">
              <a:buFont typeface="Arial"/>
              <a:buChar char="•"/>
              <a:defRPr/>
            </a:pPr>
            <a:r>
              <a:rPr lang="en-US" sz="2200" dirty="0" smtClean="0">
                <a:latin typeface="+mj-lt"/>
                <a:sym typeface="Palatino" charset="0"/>
              </a:rPr>
              <a:t>Which creates the following issues:</a:t>
            </a:r>
          </a:p>
          <a:p>
            <a:pPr marL="783535" lvl="1" indent="-285750" eaLnBrk="1" hangingPunct="1">
              <a:buFont typeface="Arial"/>
              <a:buChar char="•"/>
              <a:defRPr/>
            </a:pPr>
            <a:r>
              <a:rPr lang="en-US" sz="2000" i="0" dirty="0" smtClean="0">
                <a:latin typeface="+mj-lt"/>
                <a:sym typeface="Palatino" charset="0"/>
              </a:rPr>
              <a:t>Unnecessary taxes</a:t>
            </a:r>
            <a:r>
              <a:rPr lang="en-US" sz="2000" dirty="0" smtClean="0">
                <a:latin typeface="+mj-lt"/>
                <a:sym typeface="Palatino" charset="0"/>
              </a:rPr>
              <a:t> </a:t>
            </a:r>
          </a:p>
          <a:p>
            <a:pPr marL="783535" lvl="1" indent="-285750" eaLnBrk="1" hangingPunct="1">
              <a:buFont typeface="Arial"/>
              <a:buChar char="•"/>
              <a:defRPr/>
            </a:pPr>
            <a:r>
              <a:rPr lang="en-US" sz="2000" i="0" dirty="0" smtClean="0">
                <a:latin typeface="+mj-lt"/>
                <a:sym typeface="Palatino" charset="0"/>
              </a:rPr>
              <a:t>Market timing</a:t>
            </a:r>
          </a:p>
          <a:p>
            <a:pPr marL="783535" lvl="1" indent="-285750" eaLnBrk="1" hangingPunct="1">
              <a:buFont typeface="Arial"/>
              <a:buChar char="•"/>
              <a:defRPr/>
            </a:pPr>
            <a:r>
              <a:rPr lang="en-US" sz="2000" i="0" dirty="0" smtClean="0">
                <a:latin typeface="+mj-lt"/>
                <a:sym typeface="Palatino" charset="0"/>
              </a:rPr>
              <a:t>Liquidity</a:t>
            </a:r>
          </a:p>
          <a:p>
            <a:pPr marL="783535" lvl="1" indent="-285750" eaLnBrk="1" hangingPunct="1">
              <a:buFont typeface="Arial"/>
              <a:buChar char="•"/>
              <a:defRPr/>
            </a:pPr>
            <a:r>
              <a:rPr lang="en-US" sz="2000" i="0" dirty="0" smtClean="0">
                <a:latin typeface="+mj-lt"/>
                <a:sym typeface="Palatino" charset="0"/>
              </a:rPr>
              <a:t>Every dollar spent on care, is one less dollar available to generate income</a:t>
            </a:r>
          </a:p>
          <a:p>
            <a:pPr marL="783535" lvl="1" indent="-285750" eaLnBrk="1" hangingPunct="1">
              <a:buFont typeface="Arial"/>
              <a:buChar char="•"/>
              <a:defRPr/>
            </a:pPr>
            <a:endParaRPr lang="en-US" sz="2200" i="0" dirty="0">
              <a:latin typeface="+mj-lt"/>
              <a:sym typeface="Palatino" charset="0"/>
            </a:endParaRPr>
          </a:p>
          <a:p>
            <a:pPr marL="325928" indent="-285750" eaLnBrk="1" hangingPunct="1">
              <a:buFont typeface="Arial"/>
              <a:buChar char="•"/>
              <a:defRPr/>
            </a:pPr>
            <a:r>
              <a:rPr lang="en-US" sz="2200" dirty="0" smtClean="0">
                <a:latin typeface="+mj-lt"/>
                <a:sym typeface="Palatino" charset="0"/>
              </a:rPr>
              <a:t>Using capital to:</a:t>
            </a:r>
          </a:p>
          <a:p>
            <a:pPr marL="497785" lvl="1" indent="0" eaLnBrk="1" hangingPunct="1">
              <a:defRPr/>
            </a:pPr>
            <a:r>
              <a:rPr lang="en-US" sz="2000" i="0" dirty="0" smtClean="0">
                <a:latin typeface="+mj-lt"/>
                <a:sym typeface="Palatino" charset="0"/>
              </a:rPr>
              <a:t>1. Generate income; </a:t>
            </a:r>
            <a:r>
              <a:rPr lang="en-US" sz="2000" dirty="0" smtClean="0">
                <a:latin typeface="+mj-lt"/>
                <a:sym typeface="Palatino" charset="0"/>
              </a:rPr>
              <a:t>and </a:t>
            </a:r>
          </a:p>
          <a:p>
            <a:pPr marL="497785" lvl="1" indent="0" eaLnBrk="1" hangingPunct="1">
              <a:defRPr/>
            </a:pPr>
            <a:r>
              <a:rPr lang="en-US" sz="2000" i="0" dirty="0" smtClean="0">
                <a:latin typeface="+mj-lt"/>
                <a:sym typeface="Palatino" charset="0"/>
              </a:rPr>
              <a:t>2. Pay for care</a:t>
            </a:r>
          </a:p>
          <a:p>
            <a:pPr marL="497785" lvl="1" indent="0" eaLnBrk="1" hangingPunct="1">
              <a:defRPr/>
            </a:pPr>
            <a:endParaRPr lang="en-US" sz="2200" i="0" dirty="0">
              <a:latin typeface="+mj-lt"/>
              <a:sym typeface="Palatino" charset="0"/>
            </a:endParaRPr>
          </a:p>
          <a:p>
            <a:pPr marL="325928" lvl="1" indent="-285750" eaLnBrk="1" hangingPunct="1">
              <a:spcBef>
                <a:spcPts val="773"/>
              </a:spcBef>
              <a:buFont typeface="Arial"/>
              <a:buChar char="•"/>
              <a:defRPr/>
            </a:pPr>
            <a:r>
              <a:rPr lang="en-US" sz="2200" i="0" dirty="0">
                <a:latin typeface="+mj-lt"/>
                <a:sym typeface="Palatino" charset="0"/>
              </a:rPr>
              <a:t>A</a:t>
            </a:r>
            <a:r>
              <a:rPr lang="en-US" sz="2200" i="0" dirty="0" smtClean="0">
                <a:latin typeface="+mj-lt"/>
                <a:sym typeface="Palatino" charset="0"/>
              </a:rPr>
              <a:t>s </a:t>
            </a:r>
            <a:r>
              <a:rPr lang="en-US" sz="2200" i="0" dirty="0">
                <a:latin typeface="+mj-lt"/>
                <a:sym typeface="Palatino" charset="0"/>
              </a:rPr>
              <a:t>with </a:t>
            </a:r>
            <a:r>
              <a:rPr lang="en-US" sz="2200" i="0" dirty="0" smtClean="0">
                <a:latin typeface="+mj-lt"/>
                <a:sym typeface="Palatino" charset="0"/>
              </a:rPr>
              <a:t>income, is “double-counting” it</a:t>
            </a:r>
          </a:p>
        </p:txBody>
      </p:sp>
    </p:spTree>
    <p:extLst>
      <p:ext uri="{BB962C8B-B14F-4D97-AF65-F5344CB8AC3E}">
        <p14:creationId xmlns:p14="http://schemas.microsoft.com/office/powerpoint/2010/main" val="76783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blinds(horizontal)">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40178" lvl="0" indent="0" algn="ctr" eaLnBrk="1" hangingPunct="1">
              <a:spcBef>
                <a:spcPts val="773"/>
              </a:spcBef>
              <a:defRPr/>
            </a:pPr>
            <a:r>
              <a:rPr lang="en-US" sz="3200" dirty="0">
                <a:solidFill>
                  <a:srgbClr val="002060"/>
                </a:solidFill>
                <a:sym typeface="Palatino" charset="0"/>
              </a:rPr>
              <a:t>How to position yourself</a:t>
            </a:r>
          </a:p>
        </p:txBody>
      </p:sp>
      <p:sp>
        <p:nvSpPr>
          <p:cNvPr id="2" name="Rectangle 4"/>
          <p:cNvSpPr>
            <a:spLocks noGrp="1" noChangeArrowheads="1"/>
          </p:cNvSpPr>
          <p:nvPr>
            <p:ph idx="1"/>
          </p:nvPr>
        </p:nvSpPr>
        <p:spPr/>
        <p:txBody>
          <a:bodyPr rIns="116982">
            <a:normAutofit lnSpcReduction="10000"/>
          </a:bodyPr>
          <a:lstStyle/>
          <a:p>
            <a:pPr marL="497378" indent="-457200" algn="just" eaLnBrk="1" hangingPunct="1">
              <a:buFont typeface="Arial"/>
              <a:buChar char="•"/>
              <a:defRPr/>
            </a:pPr>
            <a:r>
              <a:rPr lang="en-US" sz="2200" dirty="0" smtClean="0">
                <a:latin typeface="+mj-lt"/>
                <a:sym typeface="Palatino" charset="0"/>
              </a:rPr>
              <a:t>Educate people about a subject that, if left unattended and ever happened, would have severe consequences to the COIs clients</a:t>
            </a:r>
          </a:p>
          <a:p>
            <a:pPr marL="497378" indent="-457200" algn="just" eaLnBrk="1" hangingPunct="1">
              <a:buFont typeface="Arial"/>
              <a:buChar char="•"/>
              <a:defRPr/>
            </a:pPr>
            <a:endParaRPr lang="en-US" sz="2200" dirty="0">
              <a:latin typeface="+mj-lt"/>
              <a:sym typeface="Palatino" charset="0"/>
            </a:endParaRPr>
          </a:p>
          <a:p>
            <a:pPr marL="497378" indent="-457200" algn="just" eaLnBrk="1" hangingPunct="1">
              <a:buFont typeface="Arial"/>
              <a:buChar char="•"/>
              <a:defRPr/>
            </a:pPr>
            <a:r>
              <a:rPr lang="en-US" sz="2200" dirty="0" smtClean="0">
                <a:latin typeface="+mj-lt"/>
                <a:sym typeface="Palatino" charset="0"/>
              </a:rPr>
              <a:t>Refrain from talking about a </a:t>
            </a:r>
            <a:r>
              <a:rPr lang="en-US" sz="2200" i="1" dirty="0" smtClean="0">
                <a:latin typeface="+mj-lt"/>
                <a:sym typeface="Palatino" charset="0"/>
              </a:rPr>
              <a:t>product</a:t>
            </a:r>
            <a:r>
              <a:rPr lang="en-US" sz="2200" dirty="0" smtClean="0">
                <a:latin typeface="+mj-lt"/>
                <a:sym typeface="Palatino" charset="0"/>
              </a:rPr>
              <a:t>. COIs are not in the </a:t>
            </a:r>
            <a:r>
              <a:rPr lang="en-US" sz="2200" i="1" dirty="0" smtClean="0">
                <a:latin typeface="+mj-lt"/>
                <a:sym typeface="Palatino" charset="0"/>
              </a:rPr>
              <a:t>product</a:t>
            </a:r>
            <a:r>
              <a:rPr lang="en-US" sz="2200" dirty="0" smtClean="0">
                <a:latin typeface="+mj-lt"/>
                <a:sym typeface="Palatino" charset="0"/>
              </a:rPr>
              <a:t> business, but in the </a:t>
            </a:r>
            <a:r>
              <a:rPr lang="en-US" sz="2200" b="1" i="1" dirty="0" smtClean="0">
                <a:latin typeface="+mj-lt"/>
                <a:sym typeface="Palatino" charset="0"/>
              </a:rPr>
              <a:t>advice</a:t>
            </a:r>
            <a:r>
              <a:rPr lang="en-US" sz="2200" dirty="0" smtClean="0">
                <a:latin typeface="+mj-lt"/>
                <a:sym typeface="Palatino" charset="0"/>
              </a:rPr>
              <a:t> business</a:t>
            </a:r>
          </a:p>
          <a:p>
            <a:pPr marL="497378" indent="-457200" eaLnBrk="1" hangingPunct="1">
              <a:buFont typeface="Arial"/>
              <a:buChar char="•"/>
              <a:defRPr/>
            </a:pPr>
            <a:endParaRPr lang="en-US" sz="2200" dirty="0">
              <a:latin typeface="+mj-lt"/>
              <a:sym typeface="Palatino" charset="0"/>
            </a:endParaRPr>
          </a:p>
          <a:p>
            <a:pPr marL="497378" indent="-457200" algn="just" eaLnBrk="1" hangingPunct="1">
              <a:buFont typeface="Arial"/>
              <a:buChar char="•"/>
              <a:defRPr/>
            </a:pPr>
            <a:r>
              <a:rPr lang="en-US" sz="2200" dirty="0" smtClean="0">
                <a:latin typeface="+mj-lt"/>
                <a:sym typeface="Palatino" charset="0"/>
              </a:rPr>
              <a:t>Give COIs a basic skill set to engage their clients in a discussion about the consequences of a need for care</a:t>
            </a:r>
          </a:p>
          <a:p>
            <a:pPr marL="497378" indent="-457200" eaLnBrk="1" hangingPunct="1">
              <a:buFont typeface="Arial"/>
              <a:buChar char="•"/>
              <a:defRPr/>
            </a:pPr>
            <a:endParaRPr lang="en-US" sz="2200" dirty="0">
              <a:latin typeface="+mj-lt"/>
              <a:sym typeface="Palatino" charset="0"/>
            </a:endParaRPr>
          </a:p>
          <a:p>
            <a:pPr marL="497378" indent="-457200" eaLnBrk="1" hangingPunct="1">
              <a:buFont typeface="Arial"/>
              <a:buChar char="•"/>
              <a:defRPr/>
            </a:pPr>
            <a:r>
              <a:rPr lang="en-US" sz="2200" dirty="0" smtClean="0">
                <a:latin typeface="+mj-lt"/>
                <a:sym typeface="Palatino" charset="0"/>
              </a:rPr>
              <a:t>Ask they refer them to you to create a plan to protect their family and finances</a:t>
            </a:r>
            <a:endParaRPr lang="en-US" sz="2200" u="sng" dirty="0">
              <a:latin typeface="+mj-lt"/>
              <a:sym typeface="Palatino" charset="0"/>
            </a:endParaRPr>
          </a:p>
        </p:txBody>
      </p:sp>
    </p:spTree>
    <p:extLst>
      <p:ext uri="{BB962C8B-B14F-4D97-AF65-F5344CB8AC3E}">
        <p14:creationId xmlns:p14="http://schemas.microsoft.com/office/powerpoint/2010/main" val="76783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40178" lvl="0" indent="0" algn="ctr" eaLnBrk="1" hangingPunct="1">
              <a:spcBef>
                <a:spcPts val="773"/>
              </a:spcBef>
              <a:defRPr/>
            </a:pPr>
            <a:r>
              <a:rPr lang="en-US" sz="3200" b="1" dirty="0" smtClean="0">
                <a:solidFill>
                  <a:srgbClr val="002060"/>
                </a:solidFill>
                <a:sym typeface="Palatino" charset="0"/>
              </a:rPr>
              <a:t>Talking Points for the COI</a:t>
            </a:r>
            <a:endParaRPr lang="en-US" sz="3200" dirty="0">
              <a:solidFill>
                <a:srgbClr val="002060"/>
              </a:solidFill>
            </a:endParaRPr>
          </a:p>
        </p:txBody>
      </p:sp>
      <p:sp>
        <p:nvSpPr>
          <p:cNvPr id="2" name="Rectangle 4"/>
          <p:cNvSpPr>
            <a:spLocks noGrp="1" noChangeArrowheads="1"/>
          </p:cNvSpPr>
          <p:nvPr>
            <p:ph idx="1"/>
          </p:nvPr>
        </p:nvSpPr>
        <p:spPr/>
        <p:txBody>
          <a:bodyPr rIns="116982">
            <a:normAutofit lnSpcReduction="10000"/>
          </a:bodyPr>
          <a:lstStyle/>
          <a:p>
            <a:pPr marL="325928" indent="-285750" algn="just" eaLnBrk="1" hangingPunct="1">
              <a:buFont typeface="Arial"/>
              <a:buChar char="•"/>
              <a:defRPr/>
            </a:pPr>
            <a:r>
              <a:rPr lang="en-US" sz="2000" i="1" dirty="0" smtClean="0">
                <a:latin typeface="+mj-lt"/>
                <a:sym typeface="Palatino" charset="0"/>
              </a:rPr>
              <a:t>Not having a plan for extended disrupts the plans we have worked on over the years to help secure your future financial well-being</a:t>
            </a:r>
          </a:p>
          <a:p>
            <a:pPr marL="325928" indent="-285750" algn="just" eaLnBrk="1" hangingPunct="1">
              <a:buFont typeface="Arial"/>
              <a:buChar char="•"/>
              <a:defRPr/>
            </a:pPr>
            <a:endParaRPr lang="en-US" sz="800" i="1" dirty="0" smtClean="0">
              <a:latin typeface="+mj-lt"/>
              <a:sym typeface="Palatino" charset="0"/>
            </a:endParaRPr>
          </a:p>
          <a:p>
            <a:pPr marL="325928" indent="-285750" algn="just" eaLnBrk="1" hangingPunct="1">
              <a:buFont typeface="Arial"/>
              <a:buChar char="•"/>
              <a:defRPr/>
            </a:pPr>
            <a:r>
              <a:rPr lang="en-US" sz="2000" i="1" dirty="0" smtClean="0">
                <a:latin typeface="+mj-lt"/>
                <a:sym typeface="Palatino" charset="0"/>
              </a:rPr>
              <a:t>You may never need care. But, if you did, the consequences are so severe that I need to bring them to your attention</a:t>
            </a:r>
          </a:p>
          <a:p>
            <a:pPr marL="325928" indent="-285750" algn="just" eaLnBrk="1" hangingPunct="1">
              <a:buFont typeface="Arial"/>
              <a:buChar char="•"/>
              <a:defRPr/>
            </a:pPr>
            <a:endParaRPr lang="en-US" sz="900" i="1" dirty="0" smtClean="0">
              <a:latin typeface="+mj-lt"/>
              <a:sym typeface="Palatino" charset="0"/>
            </a:endParaRPr>
          </a:p>
          <a:p>
            <a:pPr marL="325928" indent="-285750" algn="just" eaLnBrk="1" hangingPunct="1">
              <a:buFont typeface="Arial"/>
              <a:buChar char="•"/>
              <a:defRPr/>
            </a:pPr>
            <a:r>
              <a:rPr lang="en-US" sz="2000" i="1" dirty="0" smtClean="0">
                <a:latin typeface="+mj-lt"/>
                <a:sym typeface="Palatino" charset="0"/>
              </a:rPr>
              <a:t>Providing care to chronically ill people, makes healthy caregivers chronically ill</a:t>
            </a:r>
          </a:p>
          <a:p>
            <a:pPr marL="325928" indent="-285750" algn="just" eaLnBrk="1" hangingPunct="1">
              <a:buFont typeface="Arial"/>
              <a:buChar char="•"/>
              <a:defRPr/>
            </a:pPr>
            <a:endParaRPr lang="en-US" sz="800" i="1" dirty="0" smtClean="0">
              <a:latin typeface="+mj-lt"/>
              <a:sym typeface="Palatino" charset="0"/>
            </a:endParaRPr>
          </a:p>
          <a:p>
            <a:pPr marL="325928" indent="-285750" algn="just" eaLnBrk="1" hangingPunct="1">
              <a:buFont typeface="Arial"/>
              <a:buChar char="•"/>
              <a:defRPr/>
            </a:pPr>
            <a:r>
              <a:rPr lang="en-US" sz="2000" i="1" dirty="0" smtClean="0">
                <a:latin typeface="+mj-lt"/>
                <a:sym typeface="Palatino" charset="0"/>
              </a:rPr>
              <a:t>Paying for care requires a reallocation of income, which has already been committed to pay for your expenses… none of which are discretionary</a:t>
            </a:r>
          </a:p>
          <a:p>
            <a:pPr marL="325928" indent="-285750" algn="just" eaLnBrk="1" hangingPunct="1">
              <a:buFont typeface="Arial"/>
              <a:buChar char="•"/>
              <a:defRPr/>
            </a:pPr>
            <a:endParaRPr lang="en-US" sz="800" i="1" dirty="0" smtClean="0">
              <a:latin typeface="+mj-lt"/>
              <a:sym typeface="Palatino" charset="0"/>
            </a:endParaRPr>
          </a:p>
          <a:p>
            <a:pPr marL="383078" lvl="0" indent="-342900" eaLnBrk="1" hangingPunct="1">
              <a:buFont typeface="Arial"/>
              <a:buChar char="•"/>
              <a:defRPr/>
            </a:pPr>
            <a:r>
              <a:rPr lang="en-US" sz="2000" i="1" dirty="0">
                <a:latin typeface="+mj-lt"/>
                <a:sym typeface="Palatino" charset="0"/>
              </a:rPr>
              <a:t>The plan has two goals – to allow others to provide </a:t>
            </a:r>
            <a:r>
              <a:rPr lang="en-US" sz="2000" i="1" dirty="0" smtClean="0">
                <a:latin typeface="+mj-lt"/>
                <a:sym typeface="Palatino" charset="0"/>
              </a:rPr>
              <a:t>your </a:t>
            </a:r>
            <a:r>
              <a:rPr lang="en-US" sz="2000" i="1" dirty="0">
                <a:latin typeface="+mj-lt"/>
                <a:sym typeface="Palatino" charset="0"/>
              </a:rPr>
              <a:t>care and </a:t>
            </a:r>
            <a:r>
              <a:rPr lang="en-US" sz="2000" i="1" dirty="0" smtClean="0">
                <a:latin typeface="+mj-lt"/>
                <a:sym typeface="Palatino" charset="0"/>
              </a:rPr>
              <a:t>to allow </a:t>
            </a:r>
            <a:r>
              <a:rPr lang="en-US" sz="2000" i="1" dirty="0">
                <a:latin typeface="+mj-lt"/>
                <a:sym typeface="Palatino" charset="0"/>
              </a:rPr>
              <a:t>others to pay for your care. This allows your portfolio to execute as </a:t>
            </a:r>
            <a:r>
              <a:rPr lang="en-US" sz="2000" i="1" dirty="0" smtClean="0">
                <a:latin typeface="+mj-lt"/>
                <a:sym typeface="Palatino" charset="0"/>
              </a:rPr>
              <a:t>it was intended</a:t>
            </a:r>
            <a:endParaRPr lang="en-US" sz="2000" i="1" dirty="0">
              <a:latin typeface="+mj-lt"/>
              <a:sym typeface="Palatino" charset="0"/>
            </a:endParaRPr>
          </a:p>
          <a:p>
            <a:pPr marL="325928" indent="-285750" algn="just" eaLnBrk="1" hangingPunct="1">
              <a:buFont typeface="Arial"/>
              <a:buChar char="•"/>
              <a:defRPr/>
            </a:pPr>
            <a:endParaRPr lang="en-US" sz="2000" i="1" dirty="0" smtClean="0">
              <a:latin typeface="+mj-lt"/>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heckerboard(across)">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heckerboard(across)">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checkerboard(across)">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40178" lvl="0" indent="0" algn="ctr" eaLnBrk="1" hangingPunct="1">
              <a:spcBef>
                <a:spcPts val="773"/>
              </a:spcBef>
              <a:defRPr/>
            </a:pPr>
            <a:r>
              <a:rPr lang="en-US" sz="3200" dirty="0">
                <a:solidFill>
                  <a:srgbClr val="002060"/>
                </a:solidFill>
                <a:sym typeface="Palatino" charset="0"/>
              </a:rPr>
              <a:t>Overcoming </a:t>
            </a:r>
            <a:r>
              <a:rPr lang="en-US" sz="3200" dirty="0" smtClean="0">
                <a:solidFill>
                  <a:srgbClr val="002060"/>
                </a:solidFill>
                <a:sym typeface="Palatino" charset="0"/>
              </a:rPr>
              <a:t>objections</a:t>
            </a:r>
            <a:endParaRPr lang="en-US" sz="3200" dirty="0">
              <a:solidFill>
                <a:srgbClr val="002060"/>
              </a:solidFill>
            </a:endParaRPr>
          </a:p>
        </p:txBody>
      </p:sp>
      <p:sp>
        <p:nvSpPr>
          <p:cNvPr id="2" name="Rectangle 4"/>
          <p:cNvSpPr>
            <a:spLocks noGrp="1" noChangeArrowheads="1"/>
          </p:cNvSpPr>
          <p:nvPr>
            <p:ph idx="1"/>
          </p:nvPr>
        </p:nvSpPr>
        <p:spPr/>
        <p:txBody>
          <a:bodyPr rIns="116982"/>
          <a:lstStyle/>
          <a:p>
            <a:pPr marL="383078" indent="-342900" algn="just" eaLnBrk="1" hangingPunct="1">
              <a:buFont typeface="Arial" panose="020B0604020202020204" pitchFamily="34" charset="0"/>
              <a:buChar char="•"/>
              <a:defRPr/>
            </a:pPr>
            <a:r>
              <a:rPr lang="en-US" sz="2200" dirty="0" smtClean="0">
                <a:latin typeface="+mj-lt"/>
                <a:sym typeface="Palatino" charset="0"/>
              </a:rPr>
              <a:t>“No one in my family has longevity.”</a:t>
            </a:r>
          </a:p>
          <a:p>
            <a:pPr marL="497785" lvl="1" indent="0" algn="just" eaLnBrk="1" hangingPunct="1">
              <a:defRPr/>
            </a:pPr>
            <a:endParaRPr lang="en-US" sz="2000" dirty="0" smtClean="0">
              <a:latin typeface="+mj-lt"/>
              <a:sym typeface="Palatino" charset="0"/>
            </a:endParaRPr>
          </a:p>
          <a:p>
            <a:pPr marL="497785" lvl="1" indent="0" algn="just" eaLnBrk="1" hangingPunct="1">
              <a:defRPr/>
            </a:pPr>
            <a:r>
              <a:rPr lang="en-US" sz="2000" dirty="0" smtClean="0">
                <a:latin typeface="+mj-lt"/>
                <a:sym typeface="Palatino" charset="0"/>
              </a:rPr>
              <a:t>I’m not suggesting you will live a long life, but if you did and ever needed care, tell me what you think would happen to your wife and children and your ability to keep your financial commitments.</a:t>
            </a:r>
          </a:p>
          <a:p>
            <a:pPr marL="783535" lvl="1" indent="-285750" algn="just" eaLnBrk="1" hangingPunct="1">
              <a:buFont typeface="Arial"/>
              <a:buChar char="•"/>
              <a:defRPr/>
            </a:pPr>
            <a:endParaRPr lang="en-US" sz="2100" dirty="0">
              <a:latin typeface="+mj-lt"/>
              <a:sym typeface="Palatino" charset="0"/>
            </a:endParaRPr>
          </a:p>
          <a:p>
            <a:pPr marL="383078" indent="-342900" algn="just" eaLnBrk="1" hangingPunct="1">
              <a:buFont typeface="Arial" panose="020B0604020202020204" pitchFamily="34" charset="0"/>
              <a:buChar char="•"/>
              <a:defRPr/>
            </a:pPr>
            <a:r>
              <a:rPr lang="en-US" sz="2200" dirty="0" smtClean="0">
                <a:latin typeface="+mj-lt"/>
                <a:sym typeface="Palatino" charset="0"/>
              </a:rPr>
              <a:t>“What if I never need care?”</a:t>
            </a:r>
          </a:p>
          <a:p>
            <a:pPr marL="497785" lvl="1" indent="0" algn="just" eaLnBrk="1" hangingPunct="1">
              <a:defRPr/>
            </a:pPr>
            <a:endParaRPr lang="en-US" sz="2000" dirty="0" smtClean="0">
              <a:latin typeface="+mj-lt"/>
              <a:sym typeface="Palatino" charset="0"/>
            </a:endParaRPr>
          </a:p>
          <a:p>
            <a:pPr marL="497785" lvl="1" indent="0" algn="just" eaLnBrk="1" hangingPunct="1">
              <a:defRPr/>
            </a:pPr>
            <a:r>
              <a:rPr lang="en-US" sz="2000" dirty="0" smtClean="0">
                <a:latin typeface="+mj-lt"/>
                <a:sym typeface="Palatino" charset="0"/>
              </a:rPr>
              <a:t>This is not a discussion about your risk of needing care. It</a:t>
            </a:r>
            <a:r>
              <a:rPr lang="fr-FR" sz="2000" dirty="0" smtClean="0">
                <a:latin typeface="+mj-lt"/>
                <a:sym typeface="Palatino" charset="0"/>
              </a:rPr>
              <a:t>’</a:t>
            </a:r>
            <a:r>
              <a:rPr lang="en-US" sz="2000" dirty="0" smtClean="0">
                <a:latin typeface="+mj-lt"/>
                <a:sym typeface="Palatino" charset="0"/>
              </a:rPr>
              <a:t>s about the consequences to those you love,</a:t>
            </a:r>
            <a:r>
              <a:rPr lang="en-US" sz="2000" b="1" dirty="0" smtClean="0">
                <a:latin typeface="+mj-lt"/>
                <a:sym typeface="Palatino" charset="0"/>
              </a:rPr>
              <a:t> </a:t>
            </a:r>
            <a:r>
              <a:rPr lang="en-US" sz="2000" dirty="0" smtClean="0">
                <a:latin typeface="+mj-lt"/>
                <a:sym typeface="Palatino" charset="0"/>
              </a:rPr>
              <a:t>if you ever did.</a:t>
            </a:r>
          </a:p>
          <a:p>
            <a:pPr marL="783535" lvl="1" indent="-285750" eaLnBrk="1" hangingPunct="1">
              <a:buFont typeface="Arial"/>
              <a:buChar char="•"/>
              <a:defRPr/>
            </a:pPr>
            <a:endParaRPr lang="en-US" sz="2100" dirty="0">
              <a:latin typeface="+mj-lt"/>
              <a:sym typeface="Palatino" charset="0"/>
            </a:endParaRPr>
          </a:p>
        </p:txBody>
      </p:sp>
    </p:spTree>
    <p:extLst>
      <p:ext uri="{BB962C8B-B14F-4D97-AF65-F5344CB8AC3E}">
        <p14:creationId xmlns:p14="http://schemas.microsoft.com/office/powerpoint/2010/main" val="76783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linds(horizontal)">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a:xfrm>
            <a:off x="457200" y="609600"/>
            <a:ext cx="8229600" cy="5026159"/>
          </a:xfrm>
        </p:spPr>
        <p:txBody>
          <a:bodyPr rIns="116982">
            <a:normAutofit fontScale="85000" lnSpcReduction="20000"/>
          </a:bodyPr>
          <a:lstStyle/>
          <a:p>
            <a:pPr marL="383078" indent="-342900" eaLnBrk="1" hangingPunct="1">
              <a:buFont typeface="Arial" panose="020B0604020202020204" pitchFamily="34" charset="0"/>
              <a:buChar char="•"/>
              <a:defRPr/>
            </a:pPr>
            <a:r>
              <a:rPr lang="en-US" sz="2200" dirty="0" smtClean="0">
                <a:latin typeface="+mj-lt"/>
                <a:sym typeface="Palatino" charset="0"/>
              </a:rPr>
              <a:t>“If I ever need care, I have $2,000,000 which is sufficient to pay for it.”</a:t>
            </a:r>
          </a:p>
          <a:p>
            <a:pPr marL="325928" indent="-285750" eaLnBrk="1" hangingPunct="1">
              <a:buFont typeface="Arial"/>
              <a:buChar char="•"/>
              <a:defRPr/>
            </a:pPr>
            <a:endParaRPr lang="en-US" dirty="0" smtClean="0">
              <a:latin typeface="+mj-lt"/>
              <a:sym typeface="Palatino" charset="0"/>
            </a:endParaRPr>
          </a:p>
          <a:p>
            <a:pPr marL="40178" indent="0" eaLnBrk="1" hangingPunct="1">
              <a:defRPr/>
            </a:pPr>
            <a:r>
              <a:rPr lang="en-US" i="1" dirty="0" smtClean="0">
                <a:latin typeface="+mj-lt"/>
                <a:sym typeface="Palatino" charset="0"/>
              </a:rPr>
              <a:t>You do have considerable assets, however…</a:t>
            </a:r>
          </a:p>
          <a:p>
            <a:pPr marL="497785" lvl="1" indent="0" eaLnBrk="1" hangingPunct="1">
              <a:defRPr/>
            </a:pPr>
            <a:endParaRPr lang="en-US" dirty="0">
              <a:latin typeface="+mj-lt"/>
              <a:sym typeface="Palatino" charset="0"/>
            </a:endParaRPr>
          </a:p>
          <a:p>
            <a:pPr marL="40178" indent="0" eaLnBrk="1" hangingPunct="1">
              <a:defRPr/>
            </a:pPr>
            <a:r>
              <a:rPr lang="en-US" i="1" dirty="0" smtClean="0">
                <a:latin typeface="+mj-lt"/>
                <a:sym typeface="Palatino" charset="0"/>
              </a:rPr>
              <a:t>Income pays for care, not assets. Paying for care is just another expense in life. The problem is that your income is already committed, which raises the issue of paying for your lifestyle expenses and your care at the same time</a:t>
            </a:r>
          </a:p>
          <a:p>
            <a:pPr marL="40178" indent="0" eaLnBrk="1" hangingPunct="1">
              <a:defRPr/>
            </a:pPr>
            <a:endParaRPr lang="en-US" i="1" dirty="0">
              <a:latin typeface="+mj-lt"/>
              <a:sym typeface="Palatino" charset="0"/>
            </a:endParaRPr>
          </a:p>
          <a:p>
            <a:pPr marL="40178" indent="0" eaLnBrk="1" hangingPunct="1">
              <a:defRPr/>
            </a:pPr>
            <a:r>
              <a:rPr lang="en-US" i="1" dirty="0" smtClean="0">
                <a:latin typeface="+mj-lt"/>
                <a:sym typeface="Palatino" charset="0"/>
              </a:rPr>
              <a:t>Consider your assets as capital. The purpose of the portfolio is to generate predictable income. Using capital to pay for care impacts this income and also causes a number of issues:</a:t>
            </a:r>
          </a:p>
          <a:p>
            <a:pPr marL="497785" lvl="1" indent="0" eaLnBrk="1" hangingPunct="1">
              <a:defRPr/>
            </a:pPr>
            <a:r>
              <a:rPr lang="en-US" sz="1600" dirty="0" smtClean="0">
                <a:latin typeface="+mj-lt"/>
                <a:sym typeface="Palatino" charset="0"/>
              </a:rPr>
              <a:t>Unnecessary taxes</a:t>
            </a:r>
          </a:p>
          <a:p>
            <a:pPr marL="497785" lvl="1" indent="0" eaLnBrk="1" hangingPunct="1">
              <a:defRPr/>
            </a:pPr>
            <a:r>
              <a:rPr lang="en-US" sz="1600" dirty="0" smtClean="0">
                <a:latin typeface="+mj-lt"/>
                <a:sym typeface="Palatino" charset="0"/>
              </a:rPr>
              <a:t>Market timing</a:t>
            </a:r>
          </a:p>
          <a:p>
            <a:pPr marL="497785" lvl="1" indent="0" eaLnBrk="1" hangingPunct="1">
              <a:defRPr/>
            </a:pPr>
            <a:r>
              <a:rPr lang="en-US" sz="1600" dirty="0" smtClean="0">
                <a:latin typeface="+mj-lt"/>
                <a:sym typeface="Palatino" charset="0"/>
              </a:rPr>
              <a:t>Liquidity</a:t>
            </a:r>
          </a:p>
          <a:p>
            <a:pPr marL="40178" indent="0" eaLnBrk="1" hangingPunct="1">
              <a:defRPr/>
            </a:pPr>
            <a:endParaRPr lang="en-US" i="1" dirty="0" smtClean="0">
              <a:latin typeface="+mj-lt"/>
              <a:sym typeface="Palatino" charset="0"/>
            </a:endParaRPr>
          </a:p>
          <a:p>
            <a:pPr marL="40178" indent="0" eaLnBrk="1" hangingPunct="1">
              <a:defRPr/>
            </a:pPr>
            <a:r>
              <a:rPr lang="en-US" i="1" dirty="0">
                <a:latin typeface="+mj-lt"/>
                <a:sym typeface="Palatino" charset="0"/>
              </a:rPr>
              <a:t>P</a:t>
            </a:r>
            <a:r>
              <a:rPr lang="en-US" i="1" dirty="0" smtClean="0">
                <a:latin typeface="+mj-lt"/>
                <a:sym typeface="Palatino" charset="0"/>
              </a:rPr>
              <a:t>erhaps most important, every dollar used to pay for care, is one less dollar available to generate income</a:t>
            </a:r>
            <a:endParaRPr lang="en-US" dirty="0" smtClean="0">
              <a:latin typeface="+mj-lt"/>
              <a:sym typeface="Palatino" charset="0"/>
            </a:endParaRPr>
          </a:p>
          <a:p>
            <a:pPr marL="325928" indent="-285750" eaLnBrk="1" hangingPunct="1">
              <a:buFont typeface="Arial"/>
              <a:buChar char="•"/>
              <a:defRPr/>
            </a:pPr>
            <a:endParaRPr lang="en-US" dirty="0">
              <a:latin typeface="+mj-lt"/>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p:txBody>
          <a:bodyPr rIns="116982">
            <a:normAutofit/>
          </a:bodyPr>
          <a:lstStyle/>
          <a:p>
            <a:pPr marL="40178" indent="0" algn="ctr" eaLnBrk="1" hangingPunct="1">
              <a:defRPr/>
            </a:pPr>
            <a:endParaRPr lang="en-US" sz="2600" dirty="0" smtClean="0">
              <a:solidFill>
                <a:srgbClr val="161645"/>
              </a:solidFill>
              <a:latin typeface="+mj-lt"/>
            </a:endParaRPr>
          </a:p>
          <a:p>
            <a:pPr marL="40178" indent="0" algn="ctr" eaLnBrk="1" hangingPunct="1">
              <a:defRPr/>
            </a:pPr>
            <a:endParaRPr lang="en-US" sz="2600" dirty="0">
              <a:solidFill>
                <a:srgbClr val="161645"/>
              </a:solidFill>
              <a:latin typeface="+mj-lt"/>
            </a:endParaRPr>
          </a:p>
          <a:p>
            <a:pPr marL="40178" indent="0" algn="ctr" eaLnBrk="1" hangingPunct="1">
              <a:buNone/>
              <a:defRPr/>
            </a:pPr>
            <a:r>
              <a:rPr lang="en-US" sz="2600" dirty="0">
                <a:solidFill>
                  <a:srgbClr val="161645"/>
                </a:solidFill>
                <a:latin typeface="+mj-lt"/>
              </a:rPr>
              <a:t>Using this message to create new </a:t>
            </a:r>
            <a:endParaRPr lang="en-US" sz="2600" dirty="0" smtClean="0">
              <a:solidFill>
                <a:srgbClr val="161645"/>
              </a:solidFill>
              <a:latin typeface="+mj-lt"/>
            </a:endParaRPr>
          </a:p>
          <a:p>
            <a:pPr marL="40178" indent="0" algn="ctr" eaLnBrk="1" hangingPunct="1">
              <a:buNone/>
              <a:defRPr/>
            </a:pPr>
            <a:r>
              <a:rPr lang="en-US" sz="2600" dirty="0" smtClean="0">
                <a:solidFill>
                  <a:srgbClr val="161645"/>
                </a:solidFill>
                <a:latin typeface="+mj-lt"/>
              </a:rPr>
              <a:t>Centers </a:t>
            </a:r>
            <a:r>
              <a:rPr lang="en-US" sz="2600" dirty="0">
                <a:solidFill>
                  <a:srgbClr val="161645"/>
                </a:solidFill>
                <a:latin typeface="+mj-lt"/>
              </a:rPr>
              <a:t>of Influence</a:t>
            </a: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a:xfrm>
            <a:off x="457200" y="609600"/>
            <a:ext cx="8229600" cy="5026159"/>
          </a:xfrm>
        </p:spPr>
        <p:txBody>
          <a:bodyPr rIns="116982">
            <a:normAutofit/>
          </a:bodyPr>
          <a:lstStyle/>
          <a:p>
            <a:pPr marL="342900" indent="-342900" eaLnBrk="1" hangingPunct="1">
              <a:lnSpc>
                <a:spcPct val="90000"/>
              </a:lnSpc>
              <a:buFont typeface="Arial"/>
              <a:buChar char="•"/>
              <a:defRPr/>
            </a:pPr>
            <a:endParaRPr kumimoji="1" lang="en-US" sz="2400" dirty="0">
              <a:latin typeface="+mj-lt"/>
            </a:endParaRPr>
          </a:p>
          <a:p>
            <a:pPr marL="0" indent="0" eaLnBrk="1" hangingPunct="1">
              <a:lnSpc>
                <a:spcPct val="90000"/>
              </a:lnSpc>
              <a:defRPr/>
            </a:pPr>
            <a:r>
              <a:rPr kumimoji="1" lang="en-US" sz="2200" b="1" dirty="0" smtClean="0">
                <a:latin typeface="+mj-lt"/>
              </a:rPr>
              <a:t>Domestic Relations </a:t>
            </a:r>
            <a:r>
              <a:rPr kumimoji="1" lang="en-US" sz="2200" b="1" dirty="0">
                <a:latin typeface="+mj-lt"/>
              </a:rPr>
              <a:t>A</a:t>
            </a:r>
            <a:r>
              <a:rPr kumimoji="1" lang="en-US" sz="2200" b="1" dirty="0" smtClean="0">
                <a:latin typeface="+mj-lt"/>
              </a:rPr>
              <a:t>ttorneys </a:t>
            </a:r>
            <a:r>
              <a:rPr kumimoji="1" lang="en-US" sz="2200" dirty="0" smtClean="0">
                <a:latin typeface="+mj-lt"/>
              </a:rPr>
              <a:t>who draft separation and premarital agreements</a:t>
            </a:r>
          </a:p>
          <a:p>
            <a:pPr marL="342900" indent="-342900" eaLnBrk="1" hangingPunct="1">
              <a:lnSpc>
                <a:spcPct val="90000"/>
              </a:lnSpc>
              <a:buFont typeface="Arial"/>
              <a:buChar char="•"/>
              <a:defRPr/>
            </a:pPr>
            <a:endParaRPr kumimoji="1" lang="en-US" sz="2200" dirty="0">
              <a:latin typeface="+mj-lt"/>
            </a:endParaRPr>
          </a:p>
          <a:p>
            <a:pPr marL="0" indent="0" eaLnBrk="1" hangingPunct="1">
              <a:lnSpc>
                <a:spcPct val="90000"/>
              </a:lnSpc>
              <a:defRPr/>
            </a:pPr>
            <a:r>
              <a:rPr kumimoji="1" lang="en-US" sz="2200" dirty="0" smtClean="0">
                <a:latin typeface="+mj-lt"/>
              </a:rPr>
              <a:t>Why?</a:t>
            </a:r>
          </a:p>
          <a:p>
            <a:pPr marL="800507" lvl="1" indent="-342900" eaLnBrk="1" hangingPunct="1">
              <a:lnSpc>
                <a:spcPct val="90000"/>
              </a:lnSpc>
              <a:buFont typeface="Arial"/>
              <a:buChar char="•"/>
              <a:defRPr/>
            </a:pPr>
            <a:r>
              <a:rPr kumimoji="1" lang="en-US" sz="2000" i="0" u="sng" dirty="0" smtClean="0">
                <a:latin typeface="+mj-lt"/>
              </a:rPr>
              <a:t>Separation agreements</a:t>
            </a:r>
            <a:r>
              <a:rPr kumimoji="1" lang="en-US" sz="2000" i="0" dirty="0" smtClean="0">
                <a:latin typeface="+mj-lt"/>
              </a:rPr>
              <a:t>: Couples in their late 50’s – early 60’s likely have adult children. If a parent needs care, it would force one or more of them to put their lives aside</a:t>
            </a:r>
          </a:p>
          <a:p>
            <a:pPr marL="800507" lvl="1" indent="-342900" eaLnBrk="1" hangingPunct="1">
              <a:lnSpc>
                <a:spcPct val="90000"/>
              </a:lnSpc>
              <a:buFont typeface="Arial"/>
              <a:buChar char="•"/>
              <a:defRPr/>
            </a:pPr>
            <a:endParaRPr kumimoji="1" lang="en-US" sz="2000" i="0" dirty="0">
              <a:latin typeface="+mj-lt"/>
            </a:endParaRPr>
          </a:p>
          <a:p>
            <a:pPr marL="800507" lvl="1" indent="-342900" eaLnBrk="1" hangingPunct="1">
              <a:lnSpc>
                <a:spcPct val="90000"/>
              </a:lnSpc>
              <a:buFont typeface="Arial"/>
              <a:buChar char="•"/>
              <a:defRPr/>
            </a:pPr>
            <a:r>
              <a:rPr kumimoji="1" lang="en-US" sz="2000" i="0" u="sng" dirty="0" smtClean="0">
                <a:latin typeface="+mj-lt"/>
              </a:rPr>
              <a:t>Premarital agreements</a:t>
            </a:r>
            <a:r>
              <a:rPr kumimoji="1" lang="en-US" sz="2000" i="0" dirty="0" smtClean="0">
                <a:latin typeface="+mj-lt"/>
              </a:rPr>
              <a:t>: These only address divorce or death. What if a spouse needed care?</a:t>
            </a:r>
          </a:p>
          <a:p>
            <a:pPr marL="1256997" lvl="2" indent="-342900" eaLnBrk="1" hangingPunct="1">
              <a:lnSpc>
                <a:spcPct val="90000"/>
              </a:lnSpc>
              <a:buFont typeface="Arial" panose="020B0604020202020204" pitchFamily="34" charset="0"/>
              <a:buChar char="•"/>
              <a:defRPr/>
            </a:pPr>
            <a:r>
              <a:rPr kumimoji="1" lang="en-US" sz="2000" i="0" dirty="0" smtClean="0">
                <a:latin typeface="+mj-lt"/>
              </a:rPr>
              <a:t>Would  their funds cross over?</a:t>
            </a:r>
          </a:p>
          <a:p>
            <a:pPr marL="1256997" lvl="2" indent="-342900" eaLnBrk="1" hangingPunct="1">
              <a:lnSpc>
                <a:spcPct val="90000"/>
              </a:lnSpc>
              <a:buFont typeface="Arial" panose="020B0604020202020204" pitchFamily="34" charset="0"/>
              <a:buChar char="•"/>
              <a:defRPr/>
            </a:pPr>
            <a:r>
              <a:rPr kumimoji="1" lang="en-US" sz="2000" i="0" dirty="0" smtClean="0">
                <a:latin typeface="+mj-lt"/>
              </a:rPr>
              <a:t>What if they need to apply for Medicaid?</a:t>
            </a:r>
            <a:endParaRPr kumimoji="1" lang="en-US" sz="2000" i="0" dirty="0">
              <a:latin typeface="+mj-lt"/>
            </a:endParaRPr>
          </a:p>
          <a:p>
            <a:pPr marL="342900" indent="-342900" eaLnBrk="1" hangingPunct="1">
              <a:lnSpc>
                <a:spcPct val="90000"/>
              </a:lnSpc>
              <a:buFont typeface="Courier New" panose="02070309020205020404" pitchFamily="49" charset="0"/>
              <a:buChar char="o"/>
              <a:defRPr/>
            </a:pPr>
            <a:endParaRPr kumimoji="1" lang="en-US" sz="2000" dirty="0">
              <a:latin typeface="+mj-lt"/>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heckerboard(across)">
                                      <p:cBhvr>
                                        <p:cTn id="12" dur="500"/>
                                        <p:tgtEl>
                                          <p:spTgt spid="2">
                                            <p:txEl>
                                              <p:pRg st="3" end="3"/>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checkerboard(across)">
                                      <p:cBhvr>
                                        <p:cTn id="15" dur="500"/>
                                        <p:tgtEl>
                                          <p:spTgt spid="2">
                                            <p:txEl>
                                              <p:pRg st="4" end="4"/>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checkerboard(across)">
                                      <p:cBhvr>
                                        <p:cTn id="18" dur="500"/>
                                        <p:tgtEl>
                                          <p:spTgt spid="2">
                                            <p:txEl>
                                              <p:pRg st="6" end="6"/>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checkerboard(across)">
                                      <p:cBhvr>
                                        <p:cTn id="21" dur="500"/>
                                        <p:tgtEl>
                                          <p:spTgt spid="2">
                                            <p:txEl>
                                              <p:pRg st="7" end="7"/>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checkerboard(across)">
                                      <p:cBhvr>
                                        <p:cTn id="2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a:xfrm>
            <a:off x="457200" y="609600"/>
            <a:ext cx="8229600" cy="5026159"/>
          </a:xfrm>
        </p:spPr>
        <p:txBody>
          <a:bodyPr rIns="116982">
            <a:normAutofit/>
          </a:bodyPr>
          <a:lstStyle/>
          <a:p>
            <a:pPr marL="40178" indent="0" algn="ctr" eaLnBrk="1" hangingPunct="1">
              <a:defRPr/>
            </a:pPr>
            <a:endParaRPr lang="en-US" sz="2400" dirty="0">
              <a:sym typeface="Palatino" charset="0"/>
            </a:endParaRPr>
          </a:p>
          <a:p>
            <a:pPr marL="40178" indent="0" eaLnBrk="1" hangingPunct="1">
              <a:defRPr/>
            </a:pPr>
            <a:r>
              <a:rPr lang="en-US" sz="2200" b="1" dirty="0" smtClean="0">
                <a:sym typeface="Palatino" charset="0"/>
              </a:rPr>
              <a:t>Lawyers </a:t>
            </a:r>
            <a:r>
              <a:rPr lang="en-US" sz="2200" dirty="0" smtClean="0">
                <a:sym typeface="Palatino" charset="0"/>
              </a:rPr>
              <a:t>who draft special needs trusts</a:t>
            </a:r>
          </a:p>
          <a:p>
            <a:pPr marL="40178" indent="0" eaLnBrk="1" hangingPunct="1">
              <a:defRPr/>
            </a:pPr>
            <a:endParaRPr lang="en-US" sz="2400" dirty="0" smtClean="0">
              <a:sym typeface="Palatino" charset="0"/>
            </a:endParaRPr>
          </a:p>
          <a:p>
            <a:pPr marL="40178" indent="0" eaLnBrk="1" hangingPunct="1">
              <a:defRPr/>
            </a:pPr>
            <a:r>
              <a:rPr lang="en-US" sz="2200" dirty="0" smtClean="0">
                <a:sym typeface="Palatino" charset="0"/>
              </a:rPr>
              <a:t>Why?</a:t>
            </a:r>
          </a:p>
          <a:p>
            <a:pPr marL="840685" lvl="1" indent="-342900" eaLnBrk="1" hangingPunct="1">
              <a:buFont typeface="Arial"/>
              <a:buChar char="•"/>
              <a:defRPr/>
            </a:pPr>
            <a:r>
              <a:rPr lang="en-US" sz="2000" i="0" dirty="0" smtClean="0">
                <a:sym typeface="Palatino" charset="0"/>
              </a:rPr>
              <a:t>Paying for care will likely require a reallocation of income. Could parents continue helping their child with special needs if they are paying for care?</a:t>
            </a:r>
          </a:p>
          <a:p>
            <a:pPr marL="840685" lvl="1" indent="-342900" eaLnBrk="1" hangingPunct="1">
              <a:buFont typeface="Arial"/>
              <a:buChar char="•"/>
              <a:defRPr/>
            </a:pPr>
            <a:endParaRPr lang="en-US" sz="2000" i="0" dirty="0">
              <a:sym typeface="Palatino" charset="0"/>
            </a:endParaRPr>
          </a:p>
          <a:p>
            <a:pPr marL="840685" lvl="1" indent="-342900" eaLnBrk="1" hangingPunct="1">
              <a:buFont typeface="Arial"/>
              <a:buChar char="•"/>
              <a:defRPr/>
            </a:pPr>
            <a:r>
              <a:rPr lang="en-US" sz="2000" i="0" dirty="0" smtClean="0">
                <a:sym typeface="Palatino" charset="0"/>
              </a:rPr>
              <a:t>Is a second-to-die life insurance policy (or other life insurance policy) funding a Supplemental Needs trust? If care is needed, how could the parents continue to pay the premium, while paying for care?</a:t>
            </a:r>
            <a:endParaRPr lang="en-US" sz="2000" i="0" dirty="0">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Agenda</a:t>
            </a:r>
            <a:endParaRPr lang="en-US" dirty="0"/>
          </a:p>
        </p:txBody>
      </p:sp>
      <p:sp>
        <p:nvSpPr>
          <p:cNvPr id="2" name="Rectangle 4"/>
          <p:cNvSpPr>
            <a:spLocks noGrp="1" noChangeArrowheads="1"/>
          </p:cNvSpPr>
          <p:nvPr>
            <p:ph idx="1"/>
          </p:nvPr>
        </p:nvSpPr>
        <p:spPr/>
        <p:txBody>
          <a:bodyPr/>
          <a:lstStyle/>
          <a:p>
            <a:r>
              <a:rPr lang="en-US" dirty="0" smtClean="0"/>
              <a:t>Your value proposition to Centers of Influence</a:t>
            </a:r>
          </a:p>
          <a:p>
            <a:endParaRPr lang="en-US" dirty="0" smtClean="0"/>
          </a:p>
          <a:p>
            <a:r>
              <a:rPr lang="en-US" dirty="0" smtClean="0"/>
              <a:t>Expanding that proposition by discussing a subject that has an impact on their business model</a:t>
            </a:r>
          </a:p>
          <a:p>
            <a:endParaRPr lang="en-US" dirty="0" smtClean="0"/>
          </a:p>
          <a:p>
            <a:r>
              <a:rPr lang="en-US" dirty="0" smtClean="0"/>
              <a:t>Using this message to create new Centers of Influence</a:t>
            </a:r>
          </a:p>
          <a:p>
            <a:endParaRPr lang="en-US" dirty="0" smtClean="0"/>
          </a:p>
          <a:p>
            <a:endParaRPr lang="en-US" dirty="0" smtClean="0"/>
          </a:p>
          <a:p>
            <a:endParaRPr lang="en-US" dirty="0" smtClean="0"/>
          </a:p>
          <a:p>
            <a:endParaRPr lang="en-US" dirty="0" smtClean="0"/>
          </a:p>
          <a:p>
            <a:endParaRPr lang="en-US" dirty="0">
              <a:sym typeface="Palatino" charset="0"/>
            </a:endParaRPr>
          </a:p>
        </p:txBody>
      </p:sp>
    </p:spTree>
    <p:extLst>
      <p:ext uri="{BB962C8B-B14F-4D97-AF65-F5344CB8AC3E}">
        <p14:creationId xmlns:p14="http://schemas.microsoft.com/office/powerpoint/2010/main" val="71968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heckerboard(across)">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a:xfrm>
            <a:off x="457200" y="685800"/>
            <a:ext cx="8229600" cy="4949959"/>
          </a:xfrm>
        </p:spPr>
        <p:txBody>
          <a:bodyPr rIns="116982"/>
          <a:lstStyle/>
          <a:p>
            <a:pPr marL="40178" indent="0" algn="ctr" eaLnBrk="1" hangingPunct="1">
              <a:defRPr/>
            </a:pPr>
            <a:endParaRPr lang="en-US" sz="2400" dirty="0">
              <a:latin typeface="+mj-lt"/>
              <a:sym typeface="Palatino" charset="0"/>
            </a:endParaRPr>
          </a:p>
          <a:p>
            <a:pPr marL="40178" indent="0" eaLnBrk="1" hangingPunct="1">
              <a:defRPr/>
            </a:pPr>
            <a:r>
              <a:rPr lang="en-US" sz="2200" b="1" dirty="0" smtClean="0">
                <a:latin typeface="+mj-lt"/>
                <a:sym typeface="Palatino" charset="0"/>
              </a:rPr>
              <a:t>Certified Public Accountants</a:t>
            </a:r>
          </a:p>
          <a:p>
            <a:pPr marL="383078" indent="-342900" eaLnBrk="1" hangingPunct="1">
              <a:buFont typeface="Arial"/>
              <a:buChar char="•"/>
              <a:defRPr/>
            </a:pPr>
            <a:endParaRPr lang="en-US" sz="2400" dirty="0">
              <a:latin typeface="+mj-lt"/>
              <a:sym typeface="Palatino" charset="0"/>
            </a:endParaRPr>
          </a:p>
          <a:p>
            <a:pPr marL="40178" indent="0" eaLnBrk="1" hangingPunct="1">
              <a:defRPr/>
            </a:pPr>
            <a:r>
              <a:rPr lang="en-US" sz="2200" dirty="0" smtClean="0">
                <a:latin typeface="+mj-lt"/>
                <a:sym typeface="Palatino" charset="0"/>
              </a:rPr>
              <a:t>Why?</a:t>
            </a:r>
          </a:p>
          <a:p>
            <a:pPr marL="840685" lvl="1" indent="-342900" eaLnBrk="1" hangingPunct="1">
              <a:buFont typeface="Arial"/>
              <a:buChar char="•"/>
              <a:defRPr/>
            </a:pPr>
            <a:r>
              <a:rPr lang="en-US" sz="2000" i="0" dirty="0" smtClean="0">
                <a:latin typeface="+mj-lt"/>
                <a:sym typeface="Palatino" charset="0"/>
              </a:rPr>
              <a:t>Paying for care will disrupt plans to minimize and or eliminate taxes, including…</a:t>
            </a:r>
          </a:p>
          <a:p>
            <a:pPr marL="840685" lvl="1" indent="-342900" eaLnBrk="1" hangingPunct="1">
              <a:buFont typeface="Arial"/>
              <a:buChar char="•"/>
              <a:defRPr/>
            </a:pPr>
            <a:endParaRPr lang="en-US" sz="2000" i="0" dirty="0">
              <a:latin typeface="+mj-lt"/>
              <a:sym typeface="Palatino" charset="0"/>
            </a:endParaRPr>
          </a:p>
          <a:p>
            <a:pPr marL="1297175" lvl="2" indent="-342900" eaLnBrk="1" hangingPunct="1">
              <a:buFont typeface="Arial" panose="020B0604020202020204" pitchFamily="34" charset="0"/>
              <a:buChar char="•"/>
              <a:defRPr/>
            </a:pPr>
            <a:r>
              <a:rPr lang="en-US" sz="2000" i="0" dirty="0" smtClean="0">
                <a:latin typeface="+mj-lt"/>
                <a:sym typeface="Palatino" charset="0"/>
              </a:rPr>
              <a:t>Liquidating qualified funds prematurely</a:t>
            </a:r>
          </a:p>
          <a:p>
            <a:pPr marL="1297175" lvl="2" indent="-342900" eaLnBrk="1" hangingPunct="1">
              <a:buFont typeface="Arial" panose="020B0604020202020204" pitchFamily="34" charset="0"/>
              <a:buChar char="•"/>
              <a:defRPr/>
            </a:pPr>
            <a:endParaRPr lang="en-US" sz="2000" i="0" dirty="0">
              <a:latin typeface="+mj-lt"/>
              <a:sym typeface="Palatino" charset="0"/>
            </a:endParaRPr>
          </a:p>
          <a:p>
            <a:pPr marL="1297175" lvl="2" indent="-342900" eaLnBrk="1" hangingPunct="1">
              <a:buFont typeface="Arial" panose="020B0604020202020204" pitchFamily="34" charset="0"/>
              <a:buChar char="•"/>
              <a:defRPr/>
            </a:pPr>
            <a:r>
              <a:rPr lang="en-US" sz="2000" i="0" dirty="0" smtClean="0">
                <a:latin typeface="+mj-lt"/>
                <a:sym typeface="Palatino" charset="0"/>
              </a:rPr>
              <a:t>Jeopardizing a free “step-up” in the estate</a:t>
            </a:r>
            <a:r>
              <a:rPr lang="en-US" sz="2000" dirty="0" smtClean="0">
                <a:latin typeface="+mj-lt"/>
                <a:sym typeface="Palatino" charset="0"/>
              </a:rPr>
              <a:t> </a:t>
            </a:r>
          </a:p>
          <a:p>
            <a:pPr marL="40178" indent="0" eaLnBrk="1" hangingPunct="1">
              <a:defRPr/>
            </a:pPr>
            <a:endParaRPr lang="en-US" sz="2000" dirty="0">
              <a:latin typeface="+mj-lt"/>
              <a:sym typeface="Palatino" charset="0"/>
            </a:endParaRPr>
          </a:p>
        </p:txBody>
      </p:sp>
    </p:spTree>
    <p:extLst>
      <p:ext uri="{BB962C8B-B14F-4D97-AF65-F5344CB8AC3E}">
        <p14:creationId xmlns:p14="http://schemas.microsoft.com/office/powerpoint/2010/main" val="76783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p:txBody>
          <a:bodyPr rIns="116982"/>
          <a:lstStyle/>
          <a:p>
            <a:pPr marL="40178" indent="0" eaLnBrk="1" hangingPunct="1">
              <a:defRPr/>
            </a:pPr>
            <a:endParaRPr lang="en-US" dirty="0" smtClean="0">
              <a:sym typeface="Palatino" charset="0"/>
            </a:endParaRPr>
          </a:p>
          <a:p>
            <a:pPr marL="40178" indent="0" algn="ctr" eaLnBrk="1" hangingPunct="1">
              <a:buNone/>
              <a:defRPr/>
            </a:pPr>
            <a:r>
              <a:rPr lang="en-US" sz="2800" dirty="0" smtClean="0">
                <a:latin typeface="Calibri" panose="020F0502020204030204" pitchFamily="34" charset="0"/>
              </a:rPr>
              <a:t>Your value proposition to </a:t>
            </a:r>
          </a:p>
          <a:p>
            <a:pPr marL="40178" indent="0" algn="ctr" eaLnBrk="1" hangingPunct="1">
              <a:buNone/>
              <a:defRPr/>
            </a:pPr>
            <a:r>
              <a:rPr lang="en-US" sz="2800" dirty="0" smtClean="0">
                <a:latin typeface="Calibri" panose="020F0502020204030204" pitchFamily="34" charset="0"/>
              </a:rPr>
              <a:t>Centers of Influence (COIs)</a:t>
            </a:r>
            <a:endParaRPr lang="en-US" sz="2800" dirty="0">
              <a:latin typeface="Calibri" panose="020F0502020204030204" pitchFamily="34" charset="0"/>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a:xfrm>
            <a:off x="457200" y="914400"/>
            <a:ext cx="8229600" cy="4721359"/>
          </a:xfrm>
        </p:spPr>
        <p:txBody>
          <a:bodyPr rIns="116982">
            <a:normAutofit/>
          </a:bodyPr>
          <a:lstStyle/>
          <a:p>
            <a:pPr marL="383078" indent="-342900" eaLnBrk="1" hangingPunct="1">
              <a:buFont typeface="Arial"/>
              <a:buChar char="•"/>
              <a:defRPr/>
            </a:pPr>
            <a:r>
              <a:rPr lang="en-US" sz="2200" dirty="0" smtClean="0">
                <a:latin typeface="+mj-lt"/>
                <a:sym typeface="Palatino" charset="0"/>
              </a:rPr>
              <a:t>Don’t try to develop sustainable partnerships with COIs by providing essential information on insurance products.</a:t>
            </a:r>
          </a:p>
          <a:p>
            <a:pPr marL="40178" indent="0" eaLnBrk="1" hangingPunct="1">
              <a:defRPr/>
            </a:pPr>
            <a:endParaRPr lang="en-US" sz="2200" dirty="0" smtClean="0">
              <a:latin typeface="+mj-lt"/>
              <a:sym typeface="Palatino" charset="0"/>
            </a:endParaRPr>
          </a:p>
          <a:p>
            <a:pPr marL="383078" indent="-342900" eaLnBrk="1" hangingPunct="1">
              <a:buFont typeface="Arial"/>
              <a:buChar char="•"/>
              <a:defRPr/>
            </a:pPr>
            <a:r>
              <a:rPr lang="en-US" sz="2200" dirty="0" smtClean="0">
                <a:latin typeface="+mj-lt"/>
                <a:sym typeface="Palatino" charset="0"/>
              </a:rPr>
              <a:t>Instead, focus on how they are integrated into sophisticated plans, including…</a:t>
            </a:r>
          </a:p>
          <a:p>
            <a:pPr marL="840685" lvl="1" indent="-342900" eaLnBrk="1" hangingPunct="1">
              <a:buFont typeface="Arial"/>
              <a:buChar char="•"/>
              <a:defRPr/>
            </a:pPr>
            <a:r>
              <a:rPr lang="en-US" sz="2000" i="0" dirty="0" smtClean="0">
                <a:latin typeface="+mj-lt"/>
                <a:sym typeface="Palatino" charset="0"/>
              </a:rPr>
              <a:t>Estates</a:t>
            </a:r>
          </a:p>
          <a:p>
            <a:pPr marL="840685" lvl="1" indent="-342900" eaLnBrk="1" hangingPunct="1">
              <a:buFont typeface="Arial"/>
              <a:buChar char="•"/>
              <a:defRPr/>
            </a:pPr>
            <a:r>
              <a:rPr lang="en-US" sz="2000" i="0" dirty="0" smtClean="0">
                <a:latin typeface="+mj-lt"/>
                <a:sym typeface="Palatino" charset="0"/>
              </a:rPr>
              <a:t>Minimizing taxes</a:t>
            </a:r>
          </a:p>
          <a:p>
            <a:pPr marL="840685" lvl="1" indent="-342900" eaLnBrk="1" hangingPunct="1">
              <a:buFont typeface="Arial"/>
              <a:buChar char="•"/>
              <a:defRPr/>
            </a:pPr>
            <a:r>
              <a:rPr lang="en-US" sz="2000" i="0" dirty="0" smtClean="0">
                <a:latin typeface="+mj-lt"/>
                <a:sym typeface="Palatino" charset="0"/>
              </a:rPr>
              <a:t>Business succession</a:t>
            </a:r>
          </a:p>
          <a:p>
            <a:pPr marL="840685" lvl="1" indent="-342900" eaLnBrk="1" hangingPunct="1">
              <a:buFont typeface="Arial"/>
              <a:buChar char="•"/>
              <a:defRPr/>
            </a:pPr>
            <a:r>
              <a:rPr lang="en-US" sz="2000" i="0" dirty="0" smtClean="0">
                <a:latin typeface="+mj-lt"/>
                <a:sym typeface="Palatino" charset="0"/>
              </a:rPr>
              <a:t>Charitable endeavors</a:t>
            </a:r>
          </a:p>
          <a:p>
            <a:pPr marL="840685" lvl="1" indent="-342900" eaLnBrk="1" hangingPunct="1">
              <a:buFont typeface="Arial"/>
              <a:buChar char="•"/>
              <a:defRPr/>
            </a:pPr>
            <a:endParaRPr lang="en-US" sz="2200" i="0" dirty="0" smtClean="0">
              <a:latin typeface="+mj-lt"/>
              <a:sym typeface="Palatino" charset="0"/>
            </a:endParaRPr>
          </a:p>
          <a:p>
            <a:pPr marL="383078" indent="-342900" eaLnBrk="1" hangingPunct="1">
              <a:buFont typeface="Arial"/>
              <a:buChar char="•"/>
              <a:defRPr/>
            </a:pPr>
            <a:r>
              <a:rPr lang="en-US" sz="2200" dirty="0" smtClean="0">
                <a:latin typeface="+mj-lt"/>
                <a:sym typeface="Palatino" charset="0"/>
              </a:rPr>
              <a:t>COIs are more likely to listen to ideas about unexpected events that would impact their client’s portfolios and families  </a:t>
            </a:r>
          </a:p>
          <a:p>
            <a:pPr marL="40178" indent="0" eaLnBrk="1" hangingPunct="1">
              <a:defRPr/>
            </a:pPr>
            <a:endParaRPr lang="en-US" sz="2200" dirty="0" smtClean="0">
              <a:latin typeface="+mj-lt"/>
              <a:sym typeface="Palatino" charset="0"/>
            </a:endParaRPr>
          </a:p>
          <a:p>
            <a:pPr marL="325928" indent="-285750" eaLnBrk="1" hangingPunct="1">
              <a:buFont typeface="Arial"/>
              <a:buChar char="•"/>
              <a:defRPr/>
            </a:pPr>
            <a:endParaRPr lang="en-US" sz="2200" i="0" dirty="0">
              <a:latin typeface="+mj-lt"/>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heckerboard(across)">
                                      <p:cBhvr>
                                        <p:cTn id="18" dur="500"/>
                                        <p:tgtEl>
                                          <p:spTgt spid="2">
                                            <p:txEl>
                                              <p:pRg st="4" end="4"/>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heckerboard(across)">
                                      <p:cBhvr>
                                        <p:cTn id="21" dur="500"/>
                                        <p:tgtEl>
                                          <p:spTgt spid="2">
                                            <p:txEl>
                                              <p:pRg st="5" end="5"/>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checkerboard(across)">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checkerboard(across)">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p:txBody>
          <a:bodyPr rIns="116982"/>
          <a:lstStyle/>
          <a:p>
            <a:pPr marL="40178" indent="0" eaLnBrk="1" hangingPunct="1">
              <a:buNone/>
              <a:defRPr/>
            </a:pPr>
            <a:endParaRPr lang="en-US" sz="1800" dirty="0" smtClean="0">
              <a:latin typeface="+mj-lt"/>
              <a:sym typeface="Palatino" charset="0"/>
            </a:endParaRPr>
          </a:p>
          <a:p>
            <a:pPr marL="0" indent="0" algn="ctr" eaLnBrk="1" hangingPunct="1">
              <a:buNone/>
              <a:defRPr/>
            </a:pPr>
            <a:r>
              <a:rPr lang="en-US" sz="2800" dirty="0" smtClean="0">
                <a:latin typeface="+mj-lt"/>
              </a:rPr>
              <a:t>Expanding </a:t>
            </a:r>
            <a:r>
              <a:rPr lang="en-US" sz="2800" dirty="0">
                <a:latin typeface="+mj-lt"/>
              </a:rPr>
              <a:t>that proposition by discussing a subject that has an impact on their business model</a:t>
            </a:r>
          </a:p>
        </p:txBody>
      </p:sp>
    </p:spTree>
    <p:extLst>
      <p:ext uri="{BB962C8B-B14F-4D97-AF65-F5344CB8AC3E}">
        <p14:creationId xmlns:p14="http://schemas.microsoft.com/office/powerpoint/2010/main" val="151129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a:xfrm>
            <a:off x="457200" y="990600"/>
            <a:ext cx="8229600" cy="4645159"/>
          </a:xfrm>
        </p:spPr>
        <p:txBody>
          <a:bodyPr rIns="116982">
            <a:normAutofit/>
          </a:bodyPr>
          <a:lstStyle/>
          <a:p>
            <a:pPr marL="383078" indent="-342900" eaLnBrk="1" hangingPunct="1">
              <a:buFont typeface="Arial"/>
              <a:buChar char="•"/>
              <a:defRPr/>
            </a:pPr>
            <a:r>
              <a:rPr lang="en-US" sz="2200" dirty="0" smtClean="0">
                <a:latin typeface="Calibri" panose="020F0502020204030204" pitchFamily="34" charset="0"/>
                <a:sym typeface="Palatino" charset="0"/>
              </a:rPr>
              <a:t>COIs clearly understand how an unexpected death or disability during working years can substantially disrupt their clients plans that were created to…</a:t>
            </a:r>
          </a:p>
          <a:p>
            <a:pPr marL="840685" lvl="1" indent="-342900" eaLnBrk="1" hangingPunct="1">
              <a:buFont typeface="Arial"/>
              <a:buChar char="•"/>
              <a:defRPr/>
            </a:pPr>
            <a:r>
              <a:rPr lang="en-US" sz="2000" i="0" dirty="0" smtClean="0">
                <a:latin typeface="Calibri" panose="020F0502020204030204" pitchFamily="34" charset="0"/>
                <a:sym typeface="Palatino" charset="0"/>
              </a:rPr>
              <a:t>Sustain their lifestyle</a:t>
            </a:r>
          </a:p>
          <a:p>
            <a:pPr marL="840685" lvl="1" indent="-342900" eaLnBrk="1" hangingPunct="1">
              <a:buFont typeface="Arial"/>
              <a:buChar char="•"/>
              <a:defRPr/>
            </a:pPr>
            <a:r>
              <a:rPr lang="en-US" sz="2000" i="0" dirty="0" smtClean="0">
                <a:latin typeface="Calibri" panose="020F0502020204030204" pitchFamily="34" charset="0"/>
                <a:sym typeface="Palatino" charset="0"/>
              </a:rPr>
              <a:t>Keep future commitments</a:t>
            </a:r>
          </a:p>
          <a:p>
            <a:pPr marL="840685" lvl="1" indent="-342900" eaLnBrk="1" hangingPunct="1">
              <a:buFont typeface="Arial"/>
              <a:buChar char="•"/>
              <a:defRPr/>
            </a:pPr>
            <a:r>
              <a:rPr lang="en-US" sz="2000" i="0" dirty="0" smtClean="0">
                <a:latin typeface="Calibri" panose="020F0502020204030204" pitchFamily="34" charset="0"/>
                <a:sym typeface="Palatino" charset="0"/>
              </a:rPr>
              <a:t>Preserve ability for a spouse to remain home</a:t>
            </a:r>
          </a:p>
          <a:p>
            <a:pPr marL="840685" lvl="1" indent="-342900" eaLnBrk="1" hangingPunct="1">
              <a:buFont typeface="Arial"/>
              <a:buChar char="•"/>
              <a:defRPr/>
            </a:pPr>
            <a:endParaRPr lang="en-US" sz="2200" i="0" dirty="0" smtClean="0">
              <a:latin typeface="Calibri" panose="020F0502020204030204" pitchFamily="34" charset="0"/>
              <a:sym typeface="Palatino" charset="0"/>
            </a:endParaRPr>
          </a:p>
          <a:p>
            <a:pPr marL="383078" indent="-342900" eaLnBrk="1" hangingPunct="1">
              <a:buFont typeface="Arial"/>
              <a:buChar char="•"/>
              <a:defRPr/>
            </a:pPr>
            <a:r>
              <a:rPr lang="en-US" sz="2200" dirty="0" smtClean="0">
                <a:latin typeface="Calibri" panose="020F0502020204030204" pitchFamily="34" charset="0"/>
                <a:sym typeface="Palatino" charset="0"/>
              </a:rPr>
              <a:t>COIs also understand that life/disability income insurance fund plans to meet these </a:t>
            </a:r>
            <a:r>
              <a:rPr lang="en-US" sz="2200" dirty="0" smtClean="0">
                <a:latin typeface="Calibri" panose="020F0502020204030204" pitchFamily="34" charset="0"/>
                <a:sym typeface="Palatino" charset="0"/>
              </a:rPr>
              <a:t>objectives</a:t>
            </a:r>
            <a:endParaRPr lang="en-US" dirty="0">
              <a:latin typeface="Calibri" panose="020F0502020204030204" pitchFamily="34" charset="0"/>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idx="1"/>
          </p:nvPr>
        </p:nvSpPr>
        <p:spPr>
          <a:xfrm>
            <a:off x="457200" y="914400"/>
            <a:ext cx="8229600" cy="4721359"/>
          </a:xfrm>
        </p:spPr>
        <p:txBody>
          <a:bodyPr rIns="116982">
            <a:normAutofit/>
          </a:bodyPr>
          <a:lstStyle/>
          <a:p>
            <a:pPr marL="383078" indent="-342900" eaLnBrk="1" hangingPunct="1">
              <a:buFont typeface="Arial"/>
              <a:buChar char="•"/>
              <a:defRPr/>
            </a:pPr>
            <a:r>
              <a:rPr lang="en-US" sz="2200" dirty="0" smtClean="0">
                <a:latin typeface="+mj-lt"/>
                <a:sym typeface="Palatino" charset="0"/>
              </a:rPr>
              <a:t>However, </a:t>
            </a:r>
            <a:r>
              <a:rPr lang="en-US" sz="2200" dirty="0">
                <a:latin typeface="+mj-lt"/>
                <a:sym typeface="Palatino" charset="0"/>
              </a:rPr>
              <a:t>few COIs understand that a need for care </a:t>
            </a:r>
            <a:r>
              <a:rPr lang="en-US" sz="2200" dirty="0" smtClean="0">
                <a:latin typeface="+mj-lt"/>
                <a:sym typeface="Palatino" charset="0"/>
              </a:rPr>
              <a:t>also disrupts plans</a:t>
            </a:r>
          </a:p>
          <a:p>
            <a:pPr marL="383078" indent="-342900" eaLnBrk="1" hangingPunct="1">
              <a:buFont typeface="Arial"/>
              <a:buChar char="•"/>
              <a:defRPr/>
            </a:pPr>
            <a:endParaRPr lang="en-US" sz="2200" dirty="0" smtClean="0">
              <a:latin typeface="+mj-lt"/>
              <a:sym typeface="Palatino" charset="0"/>
            </a:endParaRPr>
          </a:p>
          <a:p>
            <a:pPr marL="383078" indent="-342900" eaLnBrk="1" hangingPunct="1">
              <a:buFont typeface="Arial"/>
              <a:buChar char="•"/>
              <a:defRPr/>
            </a:pPr>
            <a:r>
              <a:rPr lang="en-US" sz="2200" dirty="0" smtClean="0">
                <a:latin typeface="+mj-lt"/>
                <a:sym typeface="Palatino" charset="0"/>
              </a:rPr>
              <a:t>Some are obvious…</a:t>
            </a:r>
          </a:p>
          <a:p>
            <a:pPr marL="840685" lvl="1" indent="-342900" eaLnBrk="1" hangingPunct="1">
              <a:buFont typeface="Arial" panose="020B0604020202020204" pitchFamily="34" charset="0"/>
              <a:buChar char="•"/>
              <a:defRPr/>
            </a:pPr>
            <a:r>
              <a:rPr lang="en-US" sz="2000" i="0" dirty="0" smtClean="0">
                <a:latin typeface="+mj-lt"/>
                <a:sym typeface="Palatino" charset="0"/>
              </a:rPr>
              <a:t>Keeping financial commitments</a:t>
            </a:r>
          </a:p>
          <a:p>
            <a:pPr marL="840685" lvl="1" indent="-342900" eaLnBrk="1" hangingPunct="1">
              <a:buFont typeface="Arial"/>
              <a:buChar char="•"/>
              <a:defRPr/>
            </a:pPr>
            <a:endParaRPr lang="en-US" sz="2200" i="0" dirty="0">
              <a:latin typeface="+mj-lt"/>
              <a:sym typeface="Palatino" charset="0"/>
            </a:endParaRPr>
          </a:p>
          <a:p>
            <a:pPr marL="383078" indent="-342900" eaLnBrk="1" hangingPunct="1">
              <a:buFont typeface="Arial"/>
              <a:buChar char="•"/>
              <a:defRPr/>
            </a:pPr>
            <a:r>
              <a:rPr lang="en-US" sz="2200" dirty="0" smtClean="0">
                <a:latin typeface="+mj-lt"/>
                <a:sym typeface="Palatino" charset="0"/>
              </a:rPr>
              <a:t>Some are not so obvious…</a:t>
            </a:r>
          </a:p>
          <a:p>
            <a:pPr marL="840685" lvl="1" indent="-342900" eaLnBrk="1" hangingPunct="1">
              <a:buFont typeface="Arial" panose="020B0604020202020204" pitchFamily="34" charset="0"/>
              <a:buChar char="•"/>
              <a:defRPr/>
            </a:pPr>
            <a:r>
              <a:rPr lang="en-US" sz="2000" i="0" dirty="0">
                <a:latin typeface="+mj-lt"/>
                <a:sym typeface="Palatino" charset="0"/>
              </a:rPr>
              <a:t>P</a:t>
            </a:r>
            <a:r>
              <a:rPr lang="en-US" sz="2000" i="0" dirty="0" smtClean="0">
                <a:latin typeface="+mj-lt"/>
                <a:sym typeface="Palatino" charset="0"/>
              </a:rPr>
              <a:t>roviding care would have a devastating impact on the emotional and physical wellbeing of those the client loves</a:t>
            </a:r>
          </a:p>
          <a:p>
            <a:pPr marL="840685" lvl="1" indent="-342900" eaLnBrk="1" hangingPunct="1">
              <a:buFont typeface="Arial"/>
              <a:buChar char="•"/>
              <a:defRPr/>
            </a:pPr>
            <a:endParaRPr lang="en-US" sz="2200" i="0" dirty="0">
              <a:latin typeface="+mj-lt"/>
              <a:sym typeface="Palatino" charset="0"/>
            </a:endParaRPr>
          </a:p>
          <a:p>
            <a:pPr marL="383078" indent="-342900" eaLnBrk="1" hangingPunct="1">
              <a:buFont typeface="Arial"/>
              <a:buChar char="•"/>
              <a:defRPr/>
            </a:pPr>
            <a:r>
              <a:rPr lang="en-US" sz="2200" dirty="0">
                <a:latin typeface="+mj-lt"/>
                <a:sym typeface="Palatino" charset="0"/>
              </a:rPr>
              <a:t>A</a:t>
            </a:r>
            <a:r>
              <a:rPr lang="en-US" sz="2200" dirty="0" smtClean="0">
                <a:latin typeface="+mj-lt"/>
                <a:sym typeface="Palatino" charset="0"/>
              </a:rPr>
              <a:t>nd the damage many times is </a:t>
            </a:r>
            <a:r>
              <a:rPr lang="en-US" sz="2200" b="1" dirty="0" smtClean="0">
                <a:latin typeface="+mj-lt"/>
                <a:sym typeface="Palatino" charset="0"/>
              </a:rPr>
              <a:t>irreversible</a:t>
            </a:r>
            <a:endParaRPr lang="en-US" sz="2200" b="1" i="0" dirty="0" smtClean="0">
              <a:latin typeface="+mj-lt"/>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checkerboard(across)">
                                      <p:cBhvr>
                                        <p:cTn id="20" dur="500"/>
                                        <p:tgtEl>
                                          <p:spTgt spid="2">
                                            <p:txEl>
                                              <p:pRg st="5" end="5"/>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checkerboard(across)">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checkerboard(across)">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40178">
              <a:defRPr/>
            </a:pPr>
            <a:r>
              <a:rPr lang="en-US" sz="3600" dirty="0">
                <a:sym typeface="Palatino" charset="0"/>
              </a:rPr>
              <a:t>There are two goals to increasing referrals</a:t>
            </a:r>
          </a:p>
        </p:txBody>
      </p:sp>
      <p:sp>
        <p:nvSpPr>
          <p:cNvPr id="2" name="Rectangle 4"/>
          <p:cNvSpPr>
            <a:spLocks noGrp="1" noChangeArrowheads="1"/>
          </p:cNvSpPr>
          <p:nvPr>
            <p:ph idx="1"/>
          </p:nvPr>
        </p:nvSpPr>
        <p:spPr/>
        <p:txBody>
          <a:bodyPr rIns="116982"/>
          <a:lstStyle/>
          <a:p>
            <a:pPr marL="954985" lvl="1" indent="-457200" algn="just" eaLnBrk="1" hangingPunct="1">
              <a:buFont typeface="+mj-lt"/>
              <a:buAutoNum type="arabicPeriod"/>
              <a:defRPr/>
            </a:pPr>
            <a:r>
              <a:rPr lang="en-US" sz="2200" i="0" dirty="0" smtClean="0">
                <a:latin typeface="+mj-lt"/>
                <a:sym typeface="Palatino" charset="0"/>
              </a:rPr>
              <a:t>Leverage existing relationships with COIs by introducing a subject that is disruptive to their clients’ families - </a:t>
            </a:r>
            <a:r>
              <a:rPr lang="en-US" sz="2200" dirty="0" smtClean="0">
                <a:latin typeface="+mj-lt"/>
                <a:sym typeface="Palatino" charset="0"/>
              </a:rPr>
              <a:t>the need for care over an extended period of </a:t>
            </a:r>
            <a:r>
              <a:rPr lang="en-US" sz="2200" dirty="0" smtClean="0">
                <a:latin typeface="+mj-lt"/>
                <a:sym typeface="Palatino" charset="0"/>
              </a:rPr>
              <a:t>years</a:t>
            </a:r>
            <a:endParaRPr lang="en-US" sz="2200" i="0" dirty="0">
              <a:latin typeface="+mj-lt"/>
              <a:sym typeface="Palatino" charset="0"/>
            </a:endParaRPr>
          </a:p>
          <a:p>
            <a:pPr marL="954985" lvl="1" indent="-457200" algn="just" eaLnBrk="1" hangingPunct="1">
              <a:buFont typeface="+mj-lt"/>
              <a:buAutoNum type="arabicPeriod"/>
              <a:defRPr/>
            </a:pPr>
            <a:r>
              <a:rPr lang="en-US" sz="2200" i="0" dirty="0" smtClean="0">
                <a:latin typeface="+mj-lt"/>
                <a:sym typeface="Palatino" charset="0"/>
              </a:rPr>
              <a:t>Create new COIs </a:t>
            </a: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40178" lvl="0" indent="0" algn="ctr" eaLnBrk="1" hangingPunct="1">
              <a:spcBef>
                <a:spcPts val="773"/>
              </a:spcBef>
              <a:defRPr/>
            </a:pPr>
            <a:r>
              <a:rPr lang="en-US" sz="3600" b="1" dirty="0" smtClean="0">
                <a:solidFill>
                  <a:srgbClr val="002060"/>
                </a:solidFill>
                <a:sym typeface="Palatino" charset="0"/>
              </a:rPr>
              <a:t>Proposition</a:t>
            </a:r>
            <a:endParaRPr lang="en-US" sz="3600" dirty="0">
              <a:solidFill>
                <a:srgbClr val="002060"/>
              </a:solidFill>
            </a:endParaRPr>
          </a:p>
        </p:txBody>
      </p:sp>
      <p:sp>
        <p:nvSpPr>
          <p:cNvPr id="2" name="Rectangle 4"/>
          <p:cNvSpPr>
            <a:spLocks noGrp="1" noChangeArrowheads="1"/>
          </p:cNvSpPr>
          <p:nvPr>
            <p:ph idx="1"/>
          </p:nvPr>
        </p:nvSpPr>
        <p:spPr>
          <a:xfrm>
            <a:off x="457200" y="1417638"/>
            <a:ext cx="8229600" cy="4221161"/>
          </a:xfrm>
        </p:spPr>
        <p:txBody>
          <a:bodyPr rIns="116982">
            <a:normAutofit/>
          </a:bodyPr>
          <a:lstStyle/>
          <a:p>
            <a:pPr marL="383078" indent="-342900" algn="just" eaLnBrk="1" hangingPunct="1">
              <a:buFont typeface="Arial"/>
              <a:buChar char="•"/>
              <a:defRPr/>
            </a:pPr>
            <a:r>
              <a:rPr lang="en-US" sz="2200" i="0" dirty="0" smtClean="0">
                <a:sym typeface="Palatino" charset="0"/>
              </a:rPr>
              <a:t>A need for care is caused by impairments</a:t>
            </a:r>
          </a:p>
          <a:p>
            <a:pPr marL="383078" indent="-342900" algn="just" eaLnBrk="1" hangingPunct="1">
              <a:buFont typeface="Arial"/>
              <a:buChar char="•"/>
              <a:defRPr/>
            </a:pPr>
            <a:endParaRPr lang="en-US" sz="2200" i="0" dirty="0">
              <a:sym typeface="Palatino" charset="0"/>
            </a:endParaRPr>
          </a:p>
          <a:p>
            <a:pPr marL="383078" indent="-342900" algn="just" eaLnBrk="1" hangingPunct="1">
              <a:buFont typeface="Arial"/>
              <a:buChar char="•"/>
              <a:defRPr/>
            </a:pPr>
            <a:r>
              <a:rPr lang="en-US" sz="2200" i="0" dirty="0" smtClean="0">
                <a:sym typeface="Palatino" charset="0"/>
              </a:rPr>
              <a:t>Impairments are all-consuming which means care becomes all consuming…</a:t>
            </a:r>
          </a:p>
          <a:p>
            <a:pPr marL="383078" indent="-342900" algn="just" eaLnBrk="1" hangingPunct="1">
              <a:buFont typeface="Arial"/>
              <a:buChar char="•"/>
              <a:defRPr/>
            </a:pPr>
            <a:endParaRPr lang="en-US" sz="2200" i="0" dirty="0">
              <a:sym typeface="Palatino" charset="0"/>
            </a:endParaRPr>
          </a:p>
          <a:p>
            <a:pPr marL="383078" indent="-342900" algn="just" eaLnBrk="1" hangingPunct="1">
              <a:buFont typeface="Arial"/>
              <a:buChar char="•"/>
              <a:defRPr/>
            </a:pPr>
            <a:r>
              <a:rPr lang="en-US" sz="2200" i="0" dirty="0" smtClean="0">
                <a:sym typeface="Palatino" charset="0"/>
              </a:rPr>
              <a:t>Creating two sets of consequences:</a:t>
            </a:r>
          </a:p>
          <a:p>
            <a:pPr marL="497785" lvl="1" indent="0" algn="just" eaLnBrk="1" hangingPunct="1">
              <a:defRPr/>
            </a:pPr>
            <a:endParaRPr lang="en-US" sz="2200" i="0" dirty="0" smtClean="0">
              <a:sym typeface="Palatino" charset="0"/>
            </a:endParaRPr>
          </a:p>
          <a:p>
            <a:pPr marL="954985" lvl="1" indent="-457200" algn="just" eaLnBrk="1" hangingPunct="1">
              <a:buFont typeface="+mj-lt"/>
              <a:buAutoNum type="arabicPeriod"/>
              <a:defRPr/>
            </a:pPr>
            <a:r>
              <a:rPr lang="en-US" sz="1900" i="0" dirty="0" smtClean="0">
                <a:sym typeface="Palatino" charset="0"/>
              </a:rPr>
              <a:t>Providing care disrupts the emotional and physical wellbeing of those the client loves</a:t>
            </a:r>
            <a:endParaRPr lang="en-US" sz="1900" i="0" dirty="0">
              <a:sym typeface="Palatino" charset="0"/>
            </a:endParaRPr>
          </a:p>
          <a:p>
            <a:pPr marL="954985" lvl="1" indent="-457200" algn="just" eaLnBrk="1" hangingPunct="1">
              <a:buFont typeface="+mj-lt"/>
              <a:buAutoNum type="arabicPeriod"/>
              <a:defRPr/>
            </a:pPr>
            <a:r>
              <a:rPr lang="en-US" sz="1900" i="0" dirty="0" smtClean="0">
                <a:sym typeface="Palatino" charset="0"/>
              </a:rPr>
              <a:t>Paying for care </a:t>
            </a:r>
            <a:r>
              <a:rPr lang="en-US" sz="1900" i="0" dirty="0">
                <a:sym typeface="Palatino" charset="0"/>
              </a:rPr>
              <a:t>d</a:t>
            </a:r>
            <a:r>
              <a:rPr lang="en-US" sz="1900" i="0" dirty="0" smtClean="0">
                <a:sym typeface="Palatino" charset="0"/>
              </a:rPr>
              <a:t>isrupts every plan created to secure financial viability </a:t>
            </a:r>
            <a:r>
              <a:rPr lang="en-US" sz="1900" i="0" dirty="0" smtClean="0">
                <a:sym typeface="Palatino" charset="0"/>
              </a:rPr>
              <a:t>during retirement </a:t>
            </a:r>
            <a:endParaRPr lang="en-US" sz="2200" dirty="0" smtClean="0">
              <a:sym typeface="Palatino" charset="0"/>
            </a:endParaRPr>
          </a:p>
          <a:p>
            <a:pPr marL="383078" indent="-342900" algn="just" eaLnBrk="1" hangingPunct="1">
              <a:buFont typeface="Arial"/>
              <a:buChar char="•"/>
              <a:defRPr/>
            </a:pPr>
            <a:endParaRPr lang="en-US" sz="2400" i="1" dirty="0">
              <a:sym typeface="Palatino" charset="0"/>
            </a:endParaRPr>
          </a:p>
        </p:txBody>
      </p:sp>
    </p:spTree>
    <p:extLst>
      <p:ext uri="{BB962C8B-B14F-4D97-AF65-F5344CB8AC3E}">
        <p14:creationId xmlns:p14="http://schemas.microsoft.com/office/powerpoint/2010/main" val="165588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500"/>
                                        <p:tgtEl>
                                          <p:spTgt spid="2">
                                            <p:txEl>
                                              <p:pRg st="6" end="6"/>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blinds(horizontal)">
                                      <p:cBhvr>
                                        <p:cTn id="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9426</TotalTime>
  <Words>1183</Words>
  <Application>Microsoft Office PowerPoint</Application>
  <PresentationFormat>On-screen Show (4:3)</PresentationFormat>
  <Paragraphs>162</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Palatino</vt:lpstr>
      <vt:lpstr>ヒラギノ角ゴ ProN W3</vt:lpstr>
      <vt:lpstr>1_Office Theme</vt:lpstr>
      <vt:lpstr>Expanding Your Value Proposition  To Centers of Influence</vt:lpstr>
      <vt:lpstr>Agenda</vt:lpstr>
      <vt:lpstr>PowerPoint Presentation</vt:lpstr>
      <vt:lpstr>PowerPoint Presentation</vt:lpstr>
      <vt:lpstr>PowerPoint Presentation</vt:lpstr>
      <vt:lpstr>PowerPoint Presentation</vt:lpstr>
      <vt:lpstr>PowerPoint Presentation</vt:lpstr>
      <vt:lpstr>There are two goals to increasing referrals</vt:lpstr>
      <vt:lpstr>Proposition</vt:lpstr>
      <vt:lpstr>Providing care disrupts the emotional and physical wellbeing of those the client loves</vt:lpstr>
      <vt:lpstr>Paying for care disrupts every plan created to secure financial viability during retirement </vt:lpstr>
      <vt:lpstr>PowerPoint Presentation</vt:lpstr>
      <vt:lpstr>How to position yourself</vt:lpstr>
      <vt:lpstr>Talking Points for the COI</vt:lpstr>
      <vt:lpstr>Overcoming objections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White</dc:creator>
  <cp:lastModifiedBy>Karen Myers</cp:lastModifiedBy>
  <cp:revision>113</cp:revision>
  <dcterms:created xsi:type="dcterms:W3CDTF">2013-01-11T14:30:00Z</dcterms:created>
  <dcterms:modified xsi:type="dcterms:W3CDTF">2016-07-12T18:47:31Z</dcterms:modified>
</cp:coreProperties>
</file>